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67" r:id="rId1"/>
  </p:sldMasterIdLst>
  <p:sldIdLst>
    <p:sldId id="258" r:id="rId2"/>
    <p:sldId id="261" r:id="rId3"/>
    <p:sldId id="278"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hit parmar" initials="Rp" lastIdx="2" clrIdx="0">
    <p:extLst>
      <p:ext uri="{19B8F6BF-5375-455C-9EA6-DF929625EA0E}">
        <p15:presenceInfo xmlns:p15="http://schemas.microsoft.com/office/powerpoint/2012/main" userId="S::vawejak101@newnime.com::4531502e-6a83-4e00-9cd4-78d5880cb02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3AC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7" autoAdjust="0"/>
    <p:restoredTop sz="94660"/>
  </p:normalViewPr>
  <p:slideViewPr>
    <p:cSldViewPr snapToGrid="0">
      <p:cViewPr varScale="1">
        <p:scale>
          <a:sx n="83" d="100"/>
          <a:sy n="83" d="100"/>
        </p:scale>
        <p:origin x="552"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975585BD-DD6E-4650-9964-207D20D88FFC}" type="datetimeFigureOut">
              <a:rPr lang="en-US" smtClean="0"/>
              <a:t>07-Dec-23</a:t>
            </a:fld>
            <a:endParaRPr lang="en-US"/>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EE9C8609-C088-4A8B-89F7-65EE81AFB1CD}"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5814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5585BD-DD6E-4650-9964-207D20D88FFC}" type="datetimeFigureOut">
              <a:rPr lang="en-US" smtClean="0"/>
              <a:t>07-Dec-23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9C8609-C088-4A8B-89F7-65EE81AFB1CD}" type="slidenum">
              <a:rPr lang="en-US" smtClean="0"/>
              <a:t>‹#›</a:t>
            </a:fld>
            <a:endParaRPr lang="en-US"/>
          </a:p>
        </p:txBody>
      </p:sp>
    </p:spTree>
    <p:extLst>
      <p:ext uri="{BB962C8B-B14F-4D97-AF65-F5344CB8AC3E}">
        <p14:creationId xmlns:p14="http://schemas.microsoft.com/office/powerpoint/2010/main" val="34559795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5585BD-DD6E-4650-9964-207D20D88FFC}" type="datetimeFigureOut">
              <a:rPr lang="en-US" smtClean="0"/>
              <a:t>07-Dec-23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9C8609-C088-4A8B-89F7-65EE81AFB1CD}" type="slidenum">
              <a:rPr lang="en-US" smtClean="0"/>
              <a:t>‹#›</a:t>
            </a:fld>
            <a:endParaRPr lang="en-US"/>
          </a:p>
        </p:txBody>
      </p:sp>
    </p:spTree>
    <p:extLst>
      <p:ext uri="{BB962C8B-B14F-4D97-AF65-F5344CB8AC3E}">
        <p14:creationId xmlns:p14="http://schemas.microsoft.com/office/powerpoint/2010/main" val="509467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5585BD-DD6E-4650-9964-207D20D88FFC}" type="datetimeFigureOut">
              <a:rPr lang="en-US" smtClean="0"/>
              <a:t>07-Dec-23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9C8609-C088-4A8B-89F7-65EE81AFB1CD}" type="slidenum">
              <a:rPr lang="en-US" smtClean="0"/>
              <a:t>‹#›</a:t>
            </a:fld>
            <a:endParaRPr lang="en-US"/>
          </a:p>
        </p:txBody>
      </p:sp>
    </p:spTree>
    <p:extLst>
      <p:ext uri="{BB962C8B-B14F-4D97-AF65-F5344CB8AC3E}">
        <p14:creationId xmlns:p14="http://schemas.microsoft.com/office/powerpoint/2010/main" val="4273717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5585BD-DD6E-4650-9964-207D20D88FFC}" type="datetimeFigureOut">
              <a:rPr lang="en-US" smtClean="0"/>
              <a:t>07-Dec-23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9C8609-C088-4A8B-89F7-65EE81AFB1CD}" type="slidenum">
              <a:rPr lang="en-US" smtClean="0"/>
              <a:t>‹#›</a:t>
            </a:fld>
            <a:endParaRPr lang="en-US"/>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5014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5585BD-DD6E-4650-9964-207D20D88FFC}" type="datetimeFigureOut">
              <a:rPr lang="en-US" smtClean="0"/>
              <a:t>07-Dec-23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9C8609-C088-4A8B-89F7-65EE81AFB1CD}" type="slidenum">
              <a:rPr lang="en-US" smtClean="0"/>
              <a:t>‹#›</a:t>
            </a:fld>
            <a:endParaRPr lang="en-US"/>
          </a:p>
        </p:txBody>
      </p:sp>
    </p:spTree>
    <p:extLst>
      <p:ext uri="{BB962C8B-B14F-4D97-AF65-F5344CB8AC3E}">
        <p14:creationId xmlns:p14="http://schemas.microsoft.com/office/powerpoint/2010/main" val="11775674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5585BD-DD6E-4650-9964-207D20D88FFC}" type="datetimeFigureOut">
              <a:rPr lang="en-US" smtClean="0"/>
              <a:t>07-Dec-23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E9C8609-C088-4A8B-89F7-65EE81AFB1CD}" type="slidenum">
              <a:rPr lang="en-US" smtClean="0"/>
              <a:t>‹#›</a:t>
            </a:fld>
            <a:endParaRPr lang="en-US"/>
          </a:p>
        </p:txBody>
      </p:sp>
    </p:spTree>
    <p:extLst>
      <p:ext uri="{BB962C8B-B14F-4D97-AF65-F5344CB8AC3E}">
        <p14:creationId xmlns:p14="http://schemas.microsoft.com/office/powerpoint/2010/main" val="1846191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75585BD-DD6E-4650-9964-207D20D88FFC}" type="datetimeFigureOut">
              <a:rPr lang="en-US" smtClean="0"/>
              <a:t>07-Dec-23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9C8609-C088-4A8B-89F7-65EE81AFB1CD}" type="slidenum">
              <a:rPr lang="en-US" smtClean="0"/>
              <a:t>‹#›</a:t>
            </a:fld>
            <a:endParaRPr lang="en-US"/>
          </a:p>
        </p:txBody>
      </p:sp>
    </p:spTree>
    <p:extLst>
      <p:ext uri="{BB962C8B-B14F-4D97-AF65-F5344CB8AC3E}">
        <p14:creationId xmlns:p14="http://schemas.microsoft.com/office/powerpoint/2010/main" val="1528565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5585BD-DD6E-4650-9964-207D20D88FFC}" type="datetimeFigureOut">
              <a:rPr lang="en-US" smtClean="0"/>
              <a:t>07-Dec-23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E9C8609-C088-4A8B-89F7-65EE81AFB1CD}" type="slidenum">
              <a:rPr lang="en-US" smtClean="0"/>
              <a:t>‹#›</a:t>
            </a:fld>
            <a:endParaRPr lang="en-US"/>
          </a:p>
        </p:txBody>
      </p:sp>
    </p:spTree>
    <p:extLst>
      <p:ext uri="{BB962C8B-B14F-4D97-AF65-F5344CB8AC3E}">
        <p14:creationId xmlns:p14="http://schemas.microsoft.com/office/powerpoint/2010/main" val="2858693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5585BD-DD6E-4650-9964-207D20D88FFC}" type="datetimeFigureOut">
              <a:rPr lang="en-US" smtClean="0"/>
              <a:t>07-Dec-23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9C8609-C088-4A8B-89F7-65EE81AFB1CD}" type="slidenum">
              <a:rPr lang="en-US" smtClean="0"/>
              <a:t>‹#›</a:t>
            </a:fld>
            <a:endParaRPr lang="en-US"/>
          </a:p>
        </p:txBody>
      </p:sp>
    </p:spTree>
    <p:extLst>
      <p:ext uri="{BB962C8B-B14F-4D97-AF65-F5344CB8AC3E}">
        <p14:creationId xmlns:p14="http://schemas.microsoft.com/office/powerpoint/2010/main" val="1380925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5585BD-DD6E-4650-9964-207D20D88FFC}" type="datetimeFigureOut">
              <a:rPr lang="en-US" smtClean="0"/>
              <a:t>07-Dec-23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9C8609-C088-4A8B-89F7-65EE81AFB1CD}" type="slidenum">
              <a:rPr lang="en-US" smtClean="0"/>
              <a:t>‹#›</a:t>
            </a:fld>
            <a:endParaRPr lang="en-US"/>
          </a:p>
        </p:txBody>
      </p:sp>
    </p:spTree>
    <p:extLst>
      <p:ext uri="{BB962C8B-B14F-4D97-AF65-F5344CB8AC3E}">
        <p14:creationId xmlns:p14="http://schemas.microsoft.com/office/powerpoint/2010/main" val="1114946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975585BD-DD6E-4650-9964-207D20D88FFC}" type="datetimeFigureOut">
              <a:rPr lang="en-US" smtClean="0"/>
              <a:t>07-Dec-23</a:t>
            </a:fld>
            <a:endParaRPr 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EE9C8609-C088-4A8B-89F7-65EE81AFB1CD}" type="slidenum">
              <a:rPr lang="en-US" smtClean="0"/>
              <a:t>‹#›</a:t>
            </a:fld>
            <a:endParaRPr lang="en-US"/>
          </a:p>
        </p:txBody>
      </p:sp>
    </p:spTree>
    <p:extLst>
      <p:ext uri="{BB962C8B-B14F-4D97-AF65-F5344CB8AC3E}">
        <p14:creationId xmlns:p14="http://schemas.microsoft.com/office/powerpoint/2010/main" val="1707677132"/>
      </p:ext>
    </p:extLst>
  </p:cSld>
  <p:clrMap bg1="lt1" tx1="dk1" bg2="lt2" tx2="dk2" accent1="accent1" accent2="accent2" accent3="accent3" accent4="accent4" accent5="accent5" accent6="accent6" hlink="hlink" folHlink="folHlink"/>
  <p:sldLayoutIdLst>
    <p:sldLayoutId id="2147484168" r:id="rId1"/>
    <p:sldLayoutId id="2147484169" r:id="rId2"/>
    <p:sldLayoutId id="2147484170" r:id="rId3"/>
    <p:sldLayoutId id="2147484171" r:id="rId4"/>
    <p:sldLayoutId id="2147484172" r:id="rId5"/>
    <p:sldLayoutId id="2147484173" r:id="rId6"/>
    <p:sldLayoutId id="2147484174" r:id="rId7"/>
    <p:sldLayoutId id="2147484175" r:id="rId8"/>
    <p:sldLayoutId id="2147484176" r:id="rId9"/>
    <p:sldLayoutId id="2147484177" r:id="rId10"/>
    <p:sldLayoutId id="2147484178"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17A-C6BC-421C-B835-749A4B0BA921}"/>
              </a:ext>
            </a:extLst>
          </p:cNvPr>
          <p:cNvSpPr>
            <a:spLocks noGrp="1"/>
          </p:cNvSpPr>
          <p:nvPr>
            <p:ph type="title" idx="4294967295"/>
          </p:nvPr>
        </p:nvSpPr>
        <p:spPr>
          <a:xfrm>
            <a:off x="150919" y="226381"/>
            <a:ext cx="11789546" cy="458788"/>
          </a:xfrm>
        </p:spPr>
        <p:txBody>
          <a:bodyPr>
            <a:noAutofit/>
          </a:bodyPr>
          <a:lstStyle/>
          <a:p>
            <a:r>
              <a:rPr lang="en-US" sz="3200" b="1" dirty="0">
                <a:solidFill>
                  <a:srgbClr val="FF0000"/>
                </a:solidFill>
                <a:effectLst>
                  <a:outerShdw blurRad="38100" dist="38100" dir="2700000" algn="tl">
                    <a:srgbClr val="000000">
                      <a:alpha val="43137"/>
                    </a:srgbClr>
                  </a:outerShdw>
                </a:effectLst>
              </a:rPr>
              <a:t>WELCOME TO MYSQL PRESENTATION WITH PIZZA SALES DATA</a:t>
            </a:r>
          </a:p>
        </p:txBody>
      </p:sp>
      <p:pic>
        <p:nvPicPr>
          <p:cNvPr id="4" name="Content Placeholder 3">
            <a:extLst>
              <a:ext uri="{FF2B5EF4-FFF2-40B4-BE49-F238E27FC236}">
                <a16:creationId xmlns:a16="http://schemas.microsoft.com/office/drawing/2014/main" id="{69CE5A71-A534-456D-A9B3-5AACE8C42249}"/>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48574" y="691503"/>
            <a:ext cx="11691891" cy="5948994"/>
          </a:xfrm>
          <a:prstGeom prst="rect">
            <a:avLst/>
          </a:prstGeom>
        </p:spPr>
      </p:pic>
    </p:spTree>
    <p:extLst>
      <p:ext uri="{BB962C8B-B14F-4D97-AF65-F5344CB8AC3E}">
        <p14:creationId xmlns:p14="http://schemas.microsoft.com/office/powerpoint/2010/main" val="126704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42E40E-A4D2-4E70-84EF-88482F8B55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065" y="828353"/>
            <a:ext cx="6172735" cy="1577496"/>
          </a:xfrm>
          <a:prstGeom prst="rect">
            <a:avLst/>
          </a:prstGeom>
        </p:spPr>
      </p:pic>
      <p:sp>
        <p:nvSpPr>
          <p:cNvPr id="7" name="TextBox 6">
            <a:extLst>
              <a:ext uri="{FF2B5EF4-FFF2-40B4-BE49-F238E27FC236}">
                <a16:creationId xmlns:a16="http://schemas.microsoft.com/office/drawing/2014/main" id="{39A4A145-0BB0-4A58-A913-D985EF835EED}"/>
              </a:ext>
            </a:extLst>
          </p:cNvPr>
          <p:cNvSpPr txBox="1"/>
          <p:nvPr/>
        </p:nvSpPr>
        <p:spPr>
          <a:xfrm>
            <a:off x="293064" y="828353"/>
            <a:ext cx="3382291" cy="369332"/>
          </a:xfrm>
          <a:prstGeom prst="rect">
            <a:avLst/>
          </a:prstGeom>
          <a:noFill/>
        </p:spPr>
        <p:txBody>
          <a:bodyPr wrap="square" rtlCol="0">
            <a:spAutoFit/>
          </a:bodyPr>
          <a:lstStyle/>
          <a:p>
            <a:r>
              <a:rPr lang="en-US" dirty="0">
                <a:solidFill>
                  <a:srgbClr val="FFFF00"/>
                </a:solidFill>
                <a:latin typeface="Arial" panose="020B0604020202020204" pitchFamily="34" charset="0"/>
                <a:cs typeface="Arial" panose="020B0604020202020204" pitchFamily="34" charset="0"/>
              </a:rPr>
              <a:t>Monthly Trend for total Orders</a:t>
            </a:r>
          </a:p>
        </p:txBody>
      </p:sp>
      <p:sp>
        <p:nvSpPr>
          <p:cNvPr id="11" name="Rectangle: Rounded Corners 10">
            <a:extLst>
              <a:ext uri="{FF2B5EF4-FFF2-40B4-BE49-F238E27FC236}">
                <a16:creationId xmlns:a16="http://schemas.microsoft.com/office/drawing/2014/main" id="{A7944A95-9C6F-40D4-9E5F-68162D2A3F8E}"/>
              </a:ext>
            </a:extLst>
          </p:cNvPr>
          <p:cNvSpPr/>
          <p:nvPr/>
        </p:nvSpPr>
        <p:spPr>
          <a:xfrm>
            <a:off x="8157026" y="270770"/>
            <a:ext cx="2837969" cy="30406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21A5BB8-D163-42A0-9BE9-E82C46AF2C2E}"/>
              </a:ext>
            </a:extLst>
          </p:cNvPr>
          <p:cNvPicPr/>
          <p:nvPr/>
        </p:nvPicPr>
        <p:blipFill>
          <a:blip r:embed="rId3">
            <a:extLst>
              <a:ext uri="{28A0092B-C50C-407E-A947-70E740481C1C}">
                <a14:useLocalDpi xmlns:a14="http://schemas.microsoft.com/office/drawing/2010/main" val="0"/>
              </a:ext>
            </a:extLst>
          </a:blip>
          <a:stretch>
            <a:fillRect/>
          </a:stretch>
        </p:blipFill>
        <p:spPr>
          <a:xfrm>
            <a:off x="8247356" y="473129"/>
            <a:ext cx="2657308" cy="2635884"/>
          </a:xfrm>
          <a:prstGeom prst="rect">
            <a:avLst/>
          </a:prstGeom>
        </p:spPr>
      </p:pic>
      <p:pic>
        <p:nvPicPr>
          <p:cNvPr id="12" name="Picture 11">
            <a:extLst>
              <a:ext uri="{FF2B5EF4-FFF2-40B4-BE49-F238E27FC236}">
                <a16:creationId xmlns:a16="http://schemas.microsoft.com/office/drawing/2014/main" id="{57410375-BCDC-47DA-BF97-A94CB8C691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063" y="4061535"/>
            <a:ext cx="6249779" cy="1766656"/>
          </a:xfrm>
          <a:prstGeom prst="rect">
            <a:avLst/>
          </a:prstGeom>
        </p:spPr>
      </p:pic>
      <p:sp>
        <p:nvSpPr>
          <p:cNvPr id="13" name="TextBox 12">
            <a:extLst>
              <a:ext uri="{FF2B5EF4-FFF2-40B4-BE49-F238E27FC236}">
                <a16:creationId xmlns:a16="http://schemas.microsoft.com/office/drawing/2014/main" id="{5DE2B6D7-7428-459C-8ADB-99C6B0C2EA68}"/>
              </a:ext>
            </a:extLst>
          </p:cNvPr>
          <p:cNvSpPr txBox="1"/>
          <p:nvPr/>
        </p:nvSpPr>
        <p:spPr>
          <a:xfrm>
            <a:off x="257552" y="4082820"/>
            <a:ext cx="3382291" cy="369332"/>
          </a:xfrm>
          <a:prstGeom prst="rect">
            <a:avLst/>
          </a:prstGeom>
          <a:noFill/>
        </p:spPr>
        <p:txBody>
          <a:bodyPr wrap="square" rtlCol="0">
            <a:spAutoFit/>
          </a:bodyPr>
          <a:lstStyle/>
          <a:p>
            <a:r>
              <a:rPr lang="en-US" dirty="0">
                <a:solidFill>
                  <a:srgbClr val="FFFF00"/>
                </a:solidFill>
                <a:latin typeface="Arial" panose="020B0604020202020204" pitchFamily="34" charset="0"/>
                <a:cs typeface="Arial" panose="020B0604020202020204" pitchFamily="34" charset="0"/>
              </a:rPr>
              <a:t>Daily Trend for total Orders</a:t>
            </a:r>
          </a:p>
        </p:txBody>
      </p:sp>
      <p:sp>
        <p:nvSpPr>
          <p:cNvPr id="14" name="Rectangle: Rounded Corners 13">
            <a:extLst>
              <a:ext uri="{FF2B5EF4-FFF2-40B4-BE49-F238E27FC236}">
                <a16:creationId xmlns:a16="http://schemas.microsoft.com/office/drawing/2014/main" id="{C6B68E59-A0D1-4635-AC40-4159CE6B6272}"/>
              </a:ext>
            </a:extLst>
          </p:cNvPr>
          <p:cNvSpPr/>
          <p:nvPr/>
        </p:nvSpPr>
        <p:spPr>
          <a:xfrm>
            <a:off x="8157026" y="3513731"/>
            <a:ext cx="2928299" cy="30406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646278FB-571D-422F-B27B-98D9EEF675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1296" y="3577814"/>
            <a:ext cx="2479757" cy="2885129"/>
          </a:xfrm>
          <a:prstGeom prst="rect">
            <a:avLst/>
          </a:prstGeom>
        </p:spPr>
      </p:pic>
    </p:spTree>
    <p:extLst>
      <p:ext uri="{BB962C8B-B14F-4D97-AF65-F5344CB8AC3E}">
        <p14:creationId xmlns:p14="http://schemas.microsoft.com/office/powerpoint/2010/main" val="1151694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ED8240-3ECF-4D22-A606-BACE4C43C7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456" y="2132056"/>
            <a:ext cx="6172735" cy="1717319"/>
          </a:xfrm>
          <a:prstGeom prst="rect">
            <a:avLst/>
          </a:prstGeom>
        </p:spPr>
      </p:pic>
      <p:sp>
        <p:nvSpPr>
          <p:cNvPr id="5" name="TextBox 4">
            <a:extLst>
              <a:ext uri="{FF2B5EF4-FFF2-40B4-BE49-F238E27FC236}">
                <a16:creationId xmlns:a16="http://schemas.microsoft.com/office/drawing/2014/main" id="{E5EC864B-F56A-4F5B-9739-27001C8A62F7}"/>
              </a:ext>
            </a:extLst>
          </p:cNvPr>
          <p:cNvSpPr txBox="1"/>
          <p:nvPr/>
        </p:nvSpPr>
        <p:spPr>
          <a:xfrm>
            <a:off x="627456" y="2220836"/>
            <a:ext cx="3657498" cy="369332"/>
          </a:xfrm>
          <a:prstGeom prst="rect">
            <a:avLst/>
          </a:prstGeom>
          <a:noFill/>
        </p:spPr>
        <p:txBody>
          <a:bodyPr wrap="square" rtlCol="0">
            <a:spAutoFit/>
          </a:bodyPr>
          <a:lstStyle/>
          <a:p>
            <a:r>
              <a:rPr lang="en-US" dirty="0">
                <a:solidFill>
                  <a:srgbClr val="FFFF00"/>
                </a:solidFill>
                <a:latin typeface="Arial" panose="020B0604020202020204" pitchFamily="34" charset="0"/>
                <a:cs typeface="Arial" panose="020B0604020202020204" pitchFamily="34" charset="0"/>
              </a:rPr>
              <a:t>Hourly Trend for  total Orders</a:t>
            </a:r>
          </a:p>
        </p:txBody>
      </p:sp>
      <p:sp>
        <p:nvSpPr>
          <p:cNvPr id="6" name="Rectangle: Rounded Corners 5">
            <a:extLst>
              <a:ext uri="{FF2B5EF4-FFF2-40B4-BE49-F238E27FC236}">
                <a16:creationId xmlns:a16="http://schemas.microsoft.com/office/drawing/2014/main" id="{F27854B5-1715-472C-AAE3-8FA2EFEFE6A4}"/>
              </a:ext>
            </a:extLst>
          </p:cNvPr>
          <p:cNvSpPr/>
          <p:nvPr/>
        </p:nvSpPr>
        <p:spPr>
          <a:xfrm>
            <a:off x="7483876" y="949911"/>
            <a:ext cx="3577701" cy="41636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5A4E4AC-0A20-437F-838D-AD57D2361BEC}"/>
              </a:ext>
            </a:extLst>
          </p:cNvPr>
          <p:cNvPicPr/>
          <p:nvPr/>
        </p:nvPicPr>
        <p:blipFill>
          <a:blip r:embed="rId3">
            <a:extLst>
              <a:ext uri="{28A0092B-C50C-407E-A947-70E740481C1C}">
                <a14:useLocalDpi xmlns:a14="http://schemas.microsoft.com/office/drawing/2010/main" val="0"/>
              </a:ext>
            </a:extLst>
          </a:blip>
          <a:stretch>
            <a:fillRect/>
          </a:stretch>
        </p:blipFill>
        <p:spPr>
          <a:xfrm>
            <a:off x="7793151" y="1109708"/>
            <a:ext cx="2959149" cy="3844031"/>
          </a:xfrm>
          <a:prstGeom prst="rect">
            <a:avLst/>
          </a:prstGeom>
        </p:spPr>
      </p:pic>
    </p:spTree>
    <p:extLst>
      <p:ext uri="{BB962C8B-B14F-4D97-AF65-F5344CB8AC3E}">
        <p14:creationId xmlns:p14="http://schemas.microsoft.com/office/powerpoint/2010/main" val="2939457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BB0BC598-F494-4612-A4D6-D33BBBFA586B}"/>
              </a:ext>
            </a:extLst>
          </p:cNvPr>
          <p:cNvSpPr/>
          <p:nvPr/>
        </p:nvSpPr>
        <p:spPr>
          <a:xfrm>
            <a:off x="7845225" y="3253171"/>
            <a:ext cx="3701033" cy="26327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51F59808-BFD3-4F85-9BA5-D6C6311A6B92}"/>
              </a:ext>
            </a:extLst>
          </p:cNvPr>
          <p:cNvSpPr/>
          <p:nvPr/>
        </p:nvSpPr>
        <p:spPr>
          <a:xfrm>
            <a:off x="7812349" y="739312"/>
            <a:ext cx="3577701" cy="21104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5DE8292-EA7D-4F8A-9665-AD10D26EB6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875" y="825623"/>
            <a:ext cx="6627707" cy="1748901"/>
          </a:xfrm>
          <a:prstGeom prst="rect">
            <a:avLst/>
          </a:prstGeom>
        </p:spPr>
      </p:pic>
      <p:pic>
        <p:nvPicPr>
          <p:cNvPr id="5" name="Picture 4">
            <a:extLst>
              <a:ext uri="{FF2B5EF4-FFF2-40B4-BE49-F238E27FC236}">
                <a16:creationId xmlns:a16="http://schemas.microsoft.com/office/drawing/2014/main" id="{4E4D7B21-F8C2-4961-9BE2-A0454839C8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876" y="3566642"/>
            <a:ext cx="6627707" cy="1671183"/>
          </a:xfrm>
          <a:prstGeom prst="rect">
            <a:avLst/>
          </a:prstGeom>
        </p:spPr>
      </p:pic>
      <p:pic>
        <p:nvPicPr>
          <p:cNvPr id="6" name="Picture 5">
            <a:extLst>
              <a:ext uri="{FF2B5EF4-FFF2-40B4-BE49-F238E27FC236}">
                <a16:creationId xmlns:a16="http://schemas.microsoft.com/office/drawing/2014/main" id="{5757796C-92FC-4CF8-9C5D-CDE4CCC1D794}"/>
              </a:ext>
            </a:extLst>
          </p:cNvPr>
          <p:cNvPicPr/>
          <p:nvPr/>
        </p:nvPicPr>
        <p:blipFill>
          <a:blip r:embed="rId4">
            <a:extLst>
              <a:ext uri="{28A0092B-C50C-407E-A947-70E740481C1C}">
                <a14:useLocalDpi xmlns:a14="http://schemas.microsoft.com/office/drawing/2010/main" val="0"/>
              </a:ext>
            </a:extLst>
          </a:blip>
          <a:stretch>
            <a:fillRect/>
          </a:stretch>
        </p:blipFill>
        <p:spPr>
          <a:xfrm>
            <a:off x="8060923" y="798989"/>
            <a:ext cx="3080552" cy="1961964"/>
          </a:xfrm>
          <a:prstGeom prst="rect">
            <a:avLst/>
          </a:prstGeom>
        </p:spPr>
      </p:pic>
      <p:pic>
        <p:nvPicPr>
          <p:cNvPr id="7" name="Picture 6">
            <a:extLst>
              <a:ext uri="{FF2B5EF4-FFF2-40B4-BE49-F238E27FC236}">
                <a16:creationId xmlns:a16="http://schemas.microsoft.com/office/drawing/2014/main" id="{718F66E7-C670-445D-8778-2121AA6CBB82}"/>
              </a:ext>
            </a:extLst>
          </p:cNvPr>
          <p:cNvPicPr/>
          <p:nvPr/>
        </p:nvPicPr>
        <p:blipFill>
          <a:blip r:embed="rId5">
            <a:extLst>
              <a:ext uri="{28A0092B-C50C-407E-A947-70E740481C1C}">
                <a14:useLocalDpi xmlns:a14="http://schemas.microsoft.com/office/drawing/2010/main" val="0"/>
              </a:ext>
            </a:extLst>
          </a:blip>
          <a:stretch>
            <a:fillRect/>
          </a:stretch>
        </p:blipFill>
        <p:spPr>
          <a:xfrm>
            <a:off x="8060923" y="3354400"/>
            <a:ext cx="3236759" cy="2394751"/>
          </a:xfrm>
          <a:prstGeom prst="rect">
            <a:avLst/>
          </a:prstGeom>
        </p:spPr>
      </p:pic>
      <p:sp>
        <p:nvSpPr>
          <p:cNvPr id="8" name="TextBox 7">
            <a:extLst>
              <a:ext uri="{FF2B5EF4-FFF2-40B4-BE49-F238E27FC236}">
                <a16:creationId xmlns:a16="http://schemas.microsoft.com/office/drawing/2014/main" id="{360E0EA5-57A1-47EE-AD19-EC6B92F9F4C3}"/>
              </a:ext>
            </a:extLst>
          </p:cNvPr>
          <p:cNvSpPr txBox="1"/>
          <p:nvPr/>
        </p:nvSpPr>
        <p:spPr>
          <a:xfrm>
            <a:off x="308713" y="825623"/>
            <a:ext cx="4272165" cy="369332"/>
          </a:xfrm>
          <a:prstGeom prst="rect">
            <a:avLst/>
          </a:prstGeom>
          <a:noFill/>
        </p:spPr>
        <p:txBody>
          <a:bodyPr wrap="square" rtlCol="0">
            <a:spAutoFit/>
          </a:bodyPr>
          <a:lstStyle/>
          <a:p>
            <a:r>
              <a:rPr lang="en-US" dirty="0">
                <a:solidFill>
                  <a:srgbClr val="FFFF00"/>
                </a:solidFill>
                <a:latin typeface="Arial" panose="020B0604020202020204" pitchFamily="34" charset="0"/>
                <a:cs typeface="Arial" panose="020B0604020202020204" pitchFamily="34" charset="0"/>
              </a:rPr>
              <a:t>Percentage of Sales by Pizza Category</a:t>
            </a:r>
          </a:p>
        </p:txBody>
      </p:sp>
      <p:sp>
        <p:nvSpPr>
          <p:cNvPr id="10" name="TextBox 9">
            <a:extLst>
              <a:ext uri="{FF2B5EF4-FFF2-40B4-BE49-F238E27FC236}">
                <a16:creationId xmlns:a16="http://schemas.microsoft.com/office/drawing/2014/main" id="{23298CA5-AC64-4750-BEB3-144E94390452}"/>
              </a:ext>
            </a:extLst>
          </p:cNvPr>
          <p:cNvSpPr txBox="1"/>
          <p:nvPr/>
        </p:nvSpPr>
        <p:spPr>
          <a:xfrm>
            <a:off x="285041" y="3566642"/>
            <a:ext cx="3701033" cy="369332"/>
          </a:xfrm>
          <a:prstGeom prst="rect">
            <a:avLst/>
          </a:prstGeom>
          <a:noFill/>
        </p:spPr>
        <p:txBody>
          <a:bodyPr wrap="square" rtlCol="0">
            <a:spAutoFit/>
          </a:bodyPr>
          <a:lstStyle/>
          <a:p>
            <a:r>
              <a:rPr lang="en-US" dirty="0">
                <a:solidFill>
                  <a:srgbClr val="FFFF00"/>
                </a:solidFill>
                <a:latin typeface="Arial" panose="020B0604020202020204" pitchFamily="34" charset="0"/>
                <a:cs typeface="Arial" panose="020B0604020202020204" pitchFamily="34" charset="0"/>
              </a:rPr>
              <a:t>Percentage of Sales by Pizza Size</a:t>
            </a:r>
          </a:p>
        </p:txBody>
      </p:sp>
    </p:spTree>
    <p:extLst>
      <p:ext uri="{BB962C8B-B14F-4D97-AF65-F5344CB8AC3E}">
        <p14:creationId xmlns:p14="http://schemas.microsoft.com/office/powerpoint/2010/main" val="1622496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1A8A737-0CA7-4D02-9E11-F52B751993B5}"/>
              </a:ext>
            </a:extLst>
          </p:cNvPr>
          <p:cNvSpPr/>
          <p:nvPr/>
        </p:nvSpPr>
        <p:spPr>
          <a:xfrm>
            <a:off x="7668798" y="3635018"/>
            <a:ext cx="3577701" cy="25615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86936E30-43EC-4BD7-9D98-A25DE5AAFF59}"/>
              </a:ext>
            </a:extLst>
          </p:cNvPr>
          <p:cNvSpPr/>
          <p:nvPr/>
        </p:nvSpPr>
        <p:spPr>
          <a:xfrm>
            <a:off x="7668798" y="496721"/>
            <a:ext cx="3577701" cy="21104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BD2A4BE-B63B-4E21-BAE1-8202B58729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753" y="964345"/>
            <a:ext cx="6485663" cy="1175173"/>
          </a:xfrm>
          <a:prstGeom prst="rect">
            <a:avLst/>
          </a:prstGeom>
        </p:spPr>
      </p:pic>
      <p:pic>
        <p:nvPicPr>
          <p:cNvPr id="5" name="Picture 4">
            <a:extLst>
              <a:ext uri="{FF2B5EF4-FFF2-40B4-BE49-F238E27FC236}">
                <a16:creationId xmlns:a16="http://schemas.microsoft.com/office/drawing/2014/main" id="{0D76FB01-3513-4238-A970-A3C5E67659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754" y="3861019"/>
            <a:ext cx="6592196" cy="1175173"/>
          </a:xfrm>
          <a:prstGeom prst="rect">
            <a:avLst/>
          </a:prstGeom>
        </p:spPr>
      </p:pic>
      <p:sp>
        <p:nvSpPr>
          <p:cNvPr id="6" name="TextBox 5">
            <a:extLst>
              <a:ext uri="{FF2B5EF4-FFF2-40B4-BE49-F238E27FC236}">
                <a16:creationId xmlns:a16="http://schemas.microsoft.com/office/drawing/2014/main" id="{6B8DF1CE-C770-49C0-A297-96E980214938}"/>
              </a:ext>
            </a:extLst>
          </p:cNvPr>
          <p:cNvSpPr txBox="1"/>
          <p:nvPr/>
        </p:nvSpPr>
        <p:spPr>
          <a:xfrm>
            <a:off x="228814" y="964345"/>
            <a:ext cx="4272165" cy="369332"/>
          </a:xfrm>
          <a:prstGeom prst="rect">
            <a:avLst/>
          </a:prstGeom>
          <a:noFill/>
        </p:spPr>
        <p:txBody>
          <a:bodyPr wrap="square" rtlCol="0">
            <a:spAutoFit/>
          </a:bodyPr>
          <a:lstStyle/>
          <a:p>
            <a:r>
              <a:rPr lang="en-US" dirty="0">
                <a:solidFill>
                  <a:srgbClr val="FFFF00"/>
                </a:solidFill>
                <a:latin typeface="Arial" panose="020B0604020202020204" pitchFamily="34" charset="0"/>
                <a:cs typeface="Arial" panose="020B0604020202020204" pitchFamily="34" charset="0"/>
              </a:rPr>
              <a:t>Top 5 pizza by Revenue</a:t>
            </a:r>
          </a:p>
        </p:txBody>
      </p:sp>
      <p:sp>
        <p:nvSpPr>
          <p:cNvPr id="7" name="TextBox 6">
            <a:extLst>
              <a:ext uri="{FF2B5EF4-FFF2-40B4-BE49-F238E27FC236}">
                <a16:creationId xmlns:a16="http://schemas.microsoft.com/office/drawing/2014/main" id="{4858651F-4B23-438B-BCC3-994389D54868}"/>
              </a:ext>
            </a:extLst>
          </p:cNvPr>
          <p:cNvSpPr txBox="1"/>
          <p:nvPr/>
        </p:nvSpPr>
        <p:spPr>
          <a:xfrm>
            <a:off x="228814" y="3861019"/>
            <a:ext cx="4272165" cy="369332"/>
          </a:xfrm>
          <a:prstGeom prst="rect">
            <a:avLst/>
          </a:prstGeom>
          <a:noFill/>
        </p:spPr>
        <p:txBody>
          <a:bodyPr wrap="square" rtlCol="0">
            <a:spAutoFit/>
          </a:bodyPr>
          <a:lstStyle/>
          <a:p>
            <a:r>
              <a:rPr lang="en-US" dirty="0">
                <a:solidFill>
                  <a:srgbClr val="FFFF00"/>
                </a:solidFill>
                <a:latin typeface="Arial" panose="020B0604020202020204" pitchFamily="34" charset="0"/>
                <a:cs typeface="Arial" panose="020B0604020202020204" pitchFamily="34" charset="0"/>
              </a:rPr>
              <a:t>Bottom 5 pizza by Revenue</a:t>
            </a:r>
          </a:p>
        </p:txBody>
      </p:sp>
      <p:pic>
        <p:nvPicPr>
          <p:cNvPr id="8" name="Picture 7">
            <a:extLst>
              <a:ext uri="{FF2B5EF4-FFF2-40B4-BE49-F238E27FC236}">
                <a16:creationId xmlns:a16="http://schemas.microsoft.com/office/drawing/2014/main" id="{BD46A5D7-8DC9-40D7-BFF6-952EAB15F692}"/>
              </a:ext>
            </a:extLst>
          </p:cNvPr>
          <p:cNvPicPr/>
          <p:nvPr/>
        </p:nvPicPr>
        <p:blipFill>
          <a:blip r:embed="rId4">
            <a:extLst>
              <a:ext uri="{28A0092B-C50C-407E-A947-70E740481C1C}">
                <a14:useLocalDpi xmlns:a14="http://schemas.microsoft.com/office/drawing/2010/main" val="0"/>
              </a:ext>
            </a:extLst>
          </a:blip>
          <a:stretch>
            <a:fillRect/>
          </a:stretch>
        </p:blipFill>
        <p:spPr>
          <a:xfrm>
            <a:off x="7837457" y="568281"/>
            <a:ext cx="3222625" cy="1949544"/>
          </a:xfrm>
          <a:prstGeom prst="rect">
            <a:avLst/>
          </a:prstGeom>
        </p:spPr>
      </p:pic>
      <p:pic>
        <p:nvPicPr>
          <p:cNvPr id="9" name="Picture 8">
            <a:extLst>
              <a:ext uri="{FF2B5EF4-FFF2-40B4-BE49-F238E27FC236}">
                <a16:creationId xmlns:a16="http://schemas.microsoft.com/office/drawing/2014/main" id="{C2629D88-4B53-4CDD-B10C-031D18990C68}"/>
              </a:ext>
            </a:extLst>
          </p:cNvPr>
          <p:cNvPicPr/>
          <p:nvPr/>
        </p:nvPicPr>
        <p:blipFill>
          <a:blip r:embed="rId5">
            <a:extLst>
              <a:ext uri="{28A0092B-C50C-407E-A947-70E740481C1C}">
                <a14:useLocalDpi xmlns:a14="http://schemas.microsoft.com/office/drawing/2010/main" val="0"/>
              </a:ext>
            </a:extLst>
          </a:blip>
          <a:stretch>
            <a:fillRect/>
          </a:stretch>
        </p:blipFill>
        <p:spPr>
          <a:xfrm>
            <a:off x="7859682" y="3764133"/>
            <a:ext cx="3200400" cy="2290440"/>
          </a:xfrm>
          <a:prstGeom prst="rect">
            <a:avLst/>
          </a:prstGeom>
        </p:spPr>
      </p:pic>
    </p:spTree>
    <p:extLst>
      <p:ext uri="{BB962C8B-B14F-4D97-AF65-F5344CB8AC3E}">
        <p14:creationId xmlns:p14="http://schemas.microsoft.com/office/powerpoint/2010/main" val="3501760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D3DC76D-8C56-4D7C-A6FC-76E44475E082}"/>
              </a:ext>
            </a:extLst>
          </p:cNvPr>
          <p:cNvSpPr/>
          <p:nvPr/>
        </p:nvSpPr>
        <p:spPr>
          <a:xfrm>
            <a:off x="7266372" y="3577701"/>
            <a:ext cx="3879542" cy="26364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F31C40A-CEC6-46B2-A1B8-90D66FE061B9}"/>
              </a:ext>
            </a:extLst>
          </p:cNvPr>
          <p:cNvSpPr/>
          <p:nvPr/>
        </p:nvSpPr>
        <p:spPr>
          <a:xfrm>
            <a:off x="7315200" y="488273"/>
            <a:ext cx="3781887" cy="23788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A7ADFCB-C91D-42F0-BC35-79CC140265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272" y="1152073"/>
            <a:ext cx="6278571" cy="978568"/>
          </a:xfrm>
          <a:prstGeom prst="rect">
            <a:avLst/>
          </a:prstGeom>
        </p:spPr>
      </p:pic>
      <p:pic>
        <p:nvPicPr>
          <p:cNvPr id="5" name="Picture 4">
            <a:extLst>
              <a:ext uri="{FF2B5EF4-FFF2-40B4-BE49-F238E27FC236}">
                <a16:creationId xmlns:a16="http://schemas.microsoft.com/office/drawing/2014/main" id="{673DC95C-A05A-4EB6-9E79-BEF8954426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271" y="3949835"/>
            <a:ext cx="6278571" cy="1137069"/>
          </a:xfrm>
          <a:prstGeom prst="rect">
            <a:avLst/>
          </a:prstGeom>
        </p:spPr>
      </p:pic>
      <p:sp>
        <p:nvSpPr>
          <p:cNvPr id="6" name="TextBox 5">
            <a:extLst>
              <a:ext uri="{FF2B5EF4-FFF2-40B4-BE49-F238E27FC236}">
                <a16:creationId xmlns:a16="http://schemas.microsoft.com/office/drawing/2014/main" id="{CF5B33B3-8B6B-41B7-B995-A1DDFC4B19E7}"/>
              </a:ext>
            </a:extLst>
          </p:cNvPr>
          <p:cNvSpPr txBox="1"/>
          <p:nvPr/>
        </p:nvSpPr>
        <p:spPr>
          <a:xfrm>
            <a:off x="228813" y="1152073"/>
            <a:ext cx="4272165" cy="369332"/>
          </a:xfrm>
          <a:prstGeom prst="rect">
            <a:avLst/>
          </a:prstGeom>
          <a:noFill/>
        </p:spPr>
        <p:txBody>
          <a:bodyPr wrap="square" rtlCol="0">
            <a:spAutoFit/>
          </a:bodyPr>
          <a:lstStyle/>
          <a:p>
            <a:r>
              <a:rPr lang="en-US" dirty="0">
                <a:solidFill>
                  <a:srgbClr val="FFFF00"/>
                </a:solidFill>
                <a:latin typeface="Arial" panose="020B0604020202020204" pitchFamily="34" charset="0"/>
                <a:cs typeface="Arial" panose="020B0604020202020204" pitchFamily="34" charset="0"/>
              </a:rPr>
              <a:t>Top 5 pizza by Total Pizza Sold</a:t>
            </a:r>
          </a:p>
        </p:txBody>
      </p:sp>
      <p:sp>
        <p:nvSpPr>
          <p:cNvPr id="7" name="TextBox 6">
            <a:extLst>
              <a:ext uri="{FF2B5EF4-FFF2-40B4-BE49-F238E27FC236}">
                <a16:creationId xmlns:a16="http://schemas.microsoft.com/office/drawing/2014/main" id="{F8D58676-D277-415F-8139-6A1FFE043512}"/>
              </a:ext>
            </a:extLst>
          </p:cNvPr>
          <p:cNvSpPr txBox="1"/>
          <p:nvPr/>
        </p:nvSpPr>
        <p:spPr>
          <a:xfrm>
            <a:off x="228813" y="3949835"/>
            <a:ext cx="4272165" cy="369332"/>
          </a:xfrm>
          <a:prstGeom prst="rect">
            <a:avLst/>
          </a:prstGeom>
          <a:noFill/>
        </p:spPr>
        <p:txBody>
          <a:bodyPr wrap="square" rtlCol="0">
            <a:spAutoFit/>
          </a:bodyPr>
          <a:lstStyle/>
          <a:p>
            <a:r>
              <a:rPr lang="en-US" dirty="0">
                <a:solidFill>
                  <a:srgbClr val="FFFF00"/>
                </a:solidFill>
                <a:latin typeface="Arial" panose="020B0604020202020204" pitchFamily="34" charset="0"/>
                <a:cs typeface="Arial" panose="020B0604020202020204" pitchFamily="34" charset="0"/>
              </a:rPr>
              <a:t>Top 5 pizza by Total Pizza Sold</a:t>
            </a:r>
          </a:p>
        </p:txBody>
      </p:sp>
      <p:pic>
        <p:nvPicPr>
          <p:cNvPr id="8" name="Picture 7">
            <a:extLst>
              <a:ext uri="{FF2B5EF4-FFF2-40B4-BE49-F238E27FC236}">
                <a16:creationId xmlns:a16="http://schemas.microsoft.com/office/drawing/2014/main" id="{34D43F20-80EC-4356-9820-1DF399F60BC8}"/>
              </a:ext>
            </a:extLst>
          </p:cNvPr>
          <p:cNvPicPr/>
          <p:nvPr/>
        </p:nvPicPr>
        <p:blipFill>
          <a:blip r:embed="rId4">
            <a:extLst>
              <a:ext uri="{28A0092B-C50C-407E-A947-70E740481C1C}">
                <a14:useLocalDpi xmlns:a14="http://schemas.microsoft.com/office/drawing/2010/main" val="0"/>
              </a:ext>
            </a:extLst>
          </a:blip>
          <a:stretch>
            <a:fillRect/>
          </a:stretch>
        </p:blipFill>
        <p:spPr>
          <a:xfrm>
            <a:off x="7419216" y="3707794"/>
            <a:ext cx="3553585" cy="2364532"/>
          </a:xfrm>
          <a:prstGeom prst="rect">
            <a:avLst/>
          </a:prstGeom>
        </p:spPr>
      </p:pic>
      <p:pic>
        <p:nvPicPr>
          <p:cNvPr id="9" name="Picture 8">
            <a:extLst>
              <a:ext uri="{FF2B5EF4-FFF2-40B4-BE49-F238E27FC236}">
                <a16:creationId xmlns:a16="http://schemas.microsoft.com/office/drawing/2014/main" id="{AF996279-6479-407B-A050-295DA47357FB}"/>
              </a:ext>
            </a:extLst>
          </p:cNvPr>
          <p:cNvPicPr/>
          <p:nvPr/>
        </p:nvPicPr>
        <p:blipFill>
          <a:blip r:embed="rId5">
            <a:extLst>
              <a:ext uri="{28A0092B-C50C-407E-A947-70E740481C1C}">
                <a14:useLocalDpi xmlns:a14="http://schemas.microsoft.com/office/drawing/2010/main" val="0"/>
              </a:ext>
            </a:extLst>
          </a:blip>
          <a:stretch>
            <a:fillRect/>
          </a:stretch>
        </p:blipFill>
        <p:spPr>
          <a:xfrm>
            <a:off x="7431274" y="643894"/>
            <a:ext cx="3553584" cy="2067615"/>
          </a:xfrm>
          <a:prstGeom prst="rect">
            <a:avLst/>
          </a:prstGeom>
        </p:spPr>
      </p:pic>
    </p:spTree>
    <p:extLst>
      <p:ext uri="{BB962C8B-B14F-4D97-AF65-F5344CB8AC3E}">
        <p14:creationId xmlns:p14="http://schemas.microsoft.com/office/powerpoint/2010/main" val="3411003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E1B89F6-09EF-4D4C-A54F-EB8EE79D2C5F}"/>
              </a:ext>
            </a:extLst>
          </p:cNvPr>
          <p:cNvSpPr/>
          <p:nvPr/>
        </p:nvSpPr>
        <p:spPr>
          <a:xfrm>
            <a:off x="7451304" y="3577701"/>
            <a:ext cx="3879542" cy="26364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BBA53ECC-E0B0-48B0-AFED-F6EB220D3464}"/>
              </a:ext>
            </a:extLst>
          </p:cNvPr>
          <p:cNvSpPr/>
          <p:nvPr/>
        </p:nvSpPr>
        <p:spPr>
          <a:xfrm>
            <a:off x="7451304" y="572872"/>
            <a:ext cx="3879542" cy="26364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5F7267F-1239-4956-9E78-A1EAB9BC4B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631" y="1061999"/>
            <a:ext cx="6813627" cy="1139663"/>
          </a:xfrm>
          <a:prstGeom prst="rect">
            <a:avLst/>
          </a:prstGeom>
        </p:spPr>
      </p:pic>
      <p:pic>
        <p:nvPicPr>
          <p:cNvPr id="5" name="Picture 4">
            <a:extLst>
              <a:ext uri="{FF2B5EF4-FFF2-40B4-BE49-F238E27FC236}">
                <a16:creationId xmlns:a16="http://schemas.microsoft.com/office/drawing/2014/main" id="{7D4263DE-7FAA-4107-B06A-9ADD5C1151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631" y="4047451"/>
            <a:ext cx="6813627" cy="1217007"/>
          </a:xfrm>
          <a:prstGeom prst="rect">
            <a:avLst/>
          </a:prstGeom>
        </p:spPr>
      </p:pic>
      <p:sp>
        <p:nvSpPr>
          <p:cNvPr id="6" name="TextBox 5">
            <a:extLst>
              <a:ext uri="{FF2B5EF4-FFF2-40B4-BE49-F238E27FC236}">
                <a16:creationId xmlns:a16="http://schemas.microsoft.com/office/drawing/2014/main" id="{FA71EE5E-C8A0-4E83-8243-73E4E16135D9}"/>
              </a:ext>
            </a:extLst>
          </p:cNvPr>
          <p:cNvSpPr txBox="1"/>
          <p:nvPr/>
        </p:nvSpPr>
        <p:spPr>
          <a:xfrm>
            <a:off x="279630" y="1074668"/>
            <a:ext cx="4272165" cy="369332"/>
          </a:xfrm>
          <a:prstGeom prst="rect">
            <a:avLst/>
          </a:prstGeom>
          <a:noFill/>
        </p:spPr>
        <p:txBody>
          <a:bodyPr wrap="square" rtlCol="0">
            <a:spAutoFit/>
          </a:bodyPr>
          <a:lstStyle/>
          <a:p>
            <a:r>
              <a:rPr lang="en-US" dirty="0">
                <a:solidFill>
                  <a:srgbClr val="FFFF00"/>
                </a:solidFill>
                <a:latin typeface="Arial" panose="020B0604020202020204" pitchFamily="34" charset="0"/>
                <a:cs typeface="Arial" panose="020B0604020202020204" pitchFamily="34" charset="0"/>
              </a:rPr>
              <a:t>Top 5 Pizza By Total Order Received</a:t>
            </a:r>
          </a:p>
        </p:txBody>
      </p:sp>
      <p:sp>
        <p:nvSpPr>
          <p:cNvPr id="7" name="TextBox 6">
            <a:extLst>
              <a:ext uri="{FF2B5EF4-FFF2-40B4-BE49-F238E27FC236}">
                <a16:creationId xmlns:a16="http://schemas.microsoft.com/office/drawing/2014/main" id="{5EC1B1A4-84AA-4058-AC6D-61628DE47DE5}"/>
              </a:ext>
            </a:extLst>
          </p:cNvPr>
          <p:cNvSpPr txBox="1"/>
          <p:nvPr/>
        </p:nvSpPr>
        <p:spPr>
          <a:xfrm>
            <a:off x="279631" y="4047451"/>
            <a:ext cx="4272165" cy="369332"/>
          </a:xfrm>
          <a:prstGeom prst="rect">
            <a:avLst/>
          </a:prstGeom>
          <a:noFill/>
        </p:spPr>
        <p:txBody>
          <a:bodyPr wrap="square" rtlCol="0">
            <a:spAutoFit/>
          </a:bodyPr>
          <a:lstStyle/>
          <a:p>
            <a:r>
              <a:rPr lang="en-US" dirty="0">
                <a:solidFill>
                  <a:srgbClr val="FFFF00"/>
                </a:solidFill>
                <a:latin typeface="Arial" panose="020B0604020202020204" pitchFamily="34" charset="0"/>
                <a:cs typeface="Arial" panose="020B0604020202020204" pitchFamily="34" charset="0"/>
              </a:rPr>
              <a:t>Bottom 5 Pizza By Total Order Received</a:t>
            </a:r>
          </a:p>
        </p:txBody>
      </p:sp>
      <p:pic>
        <p:nvPicPr>
          <p:cNvPr id="8" name="Picture 7">
            <a:extLst>
              <a:ext uri="{FF2B5EF4-FFF2-40B4-BE49-F238E27FC236}">
                <a16:creationId xmlns:a16="http://schemas.microsoft.com/office/drawing/2014/main" id="{56E3535A-D6BE-42DB-9998-51E78C36721F}"/>
              </a:ext>
            </a:extLst>
          </p:cNvPr>
          <p:cNvPicPr/>
          <p:nvPr/>
        </p:nvPicPr>
        <p:blipFill>
          <a:blip r:embed="rId4">
            <a:extLst>
              <a:ext uri="{28A0092B-C50C-407E-A947-70E740481C1C}">
                <a14:useLocalDpi xmlns:a14="http://schemas.microsoft.com/office/drawing/2010/main" val="0"/>
              </a:ext>
            </a:extLst>
          </a:blip>
          <a:stretch>
            <a:fillRect/>
          </a:stretch>
        </p:blipFill>
        <p:spPr>
          <a:xfrm>
            <a:off x="7588816" y="3719744"/>
            <a:ext cx="3604519" cy="2317072"/>
          </a:xfrm>
          <a:prstGeom prst="rect">
            <a:avLst/>
          </a:prstGeom>
        </p:spPr>
      </p:pic>
      <p:pic>
        <p:nvPicPr>
          <p:cNvPr id="9" name="Picture 8">
            <a:extLst>
              <a:ext uri="{FF2B5EF4-FFF2-40B4-BE49-F238E27FC236}">
                <a16:creationId xmlns:a16="http://schemas.microsoft.com/office/drawing/2014/main" id="{4FBE6969-DFB1-4EEF-93F5-FE885E6F817F}"/>
              </a:ext>
            </a:extLst>
          </p:cNvPr>
          <p:cNvPicPr/>
          <p:nvPr/>
        </p:nvPicPr>
        <p:blipFill>
          <a:blip r:embed="rId5">
            <a:extLst>
              <a:ext uri="{28A0092B-C50C-407E-A947-70E740481C1C}">
                <a14:useLocalDpi xmlns:a14="http://schemas.microsoft.com/office/drawing/2010/main" val="0"/>
              </a:ext>
            </a:extLst>
          </a:blip>
          <a:stretch>
            <a:fillRect/>
          </a:stretch>
        </p:blipFill>
        <p:spPr>
          <a:xfrm>
            <a:off x="7588816" y="731836"/>
            <a:ext cx="3604519" cy="2304327"/>
          </a:xfrm>
          <a:prstGeom prst="rect">
            <a:avLst/>
          </a:prstGeom>
        </p:spPr>
      </p:pic>
    </p:spTree>
    <p:extLst>
      <p:ext uri="{BB962C8B-B14F-4D97-AF65-F5344CB8AC3E}">
        <p14:creationId xmlns:p14="http://schemas.microsoft.com/office/powerpoint/2010/main" val="511970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3A7EA602-6B36-4219-8166-11B81B46FCB1}"/>
              </a:ext>
            </a:extLst>
          </p:cNvPr>
          <p:cNvSpPr/>
          <p:nvPr/>
        </p:nvSpPr>
        <p:spPr>
          <a:xfrm>
            <a:off x="4273257" y="286998"/>
            <a:ext cx="3266982" cy="584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TextBox 2">
            <a:extLst>
              <a:ext uri="{FF2B5EF4-FFF2-40B4-BE49-F238E27FC236}">
                <a16:creationId xmlns:a16="http://schemas.microsoft.com/office/drawing/2014/main" id="{DE1FEF04-1908-48B7-882F-315AB2F91188}"/>
              </a:ext>
            </a:extLst>
          </p:cNvPr>
          <p:cNvSpPr txBox="1"/>
          <p:nvPr/>
        </p:nvSpPr>
        <p:spPr>
          <a:xfrm>
            <a:off x="4810356" y="252965"/>
            <a:ext cx="2192784" cy="584775"/>
          </a:xfrm>
          <a:prstGeom prst="rect">
            <a:avLst/>
          </a:prstGeom>
          <a:noFill/>
        </p:spPr>
        <p:txBody>
          <a:bodyPr wrap="square" rtlCol="0">
            <a:spAutoFit/>
          </a:bodyPr>
          <a:lstStyle>
            <a:defPPr>
              <a:defRPr lang="en-US"/>
            </a:defPPr>
            <a:lvl1pPr marL="342900" indent="-342900">
              <a:buFont typeface="Wingdings" panose="05000000000000000000" pitchFamily="2" charset="2"/>
              <a:buChar char="Ø"/>
              <a:defRPr sz="2400" b="1">
                <a:solidFill>
                  <a:schemeClr val="accent2"/>
                </a:solidFill>
              </a:defRPr>
            </a:lvl1pPr>
          </a:lstStyle>
          <a:p>
            <a:pPr marL="0" indent="0">
              <a:buNone/>
            </a:pPr>
            <a:r>
              <a:rPr lang="en-US" sz="3200" b="1" i="0" dirty="0">
                <a:solidFill>
                  <a:schemeClr val="tx1"/>
                </a:solidFill>
                <a:effectLst/>
                <a:latin typeface="Söhne"/>
              </a:rPr>
              <a:t> Conclusion</a:t>
            </a:r>
            <a:endParaRPr lang="en-US" sz="3200" dirty="0">
              <a:solidFill>
                <a:schemeClr val="tx1"/>
              </a:solidFill>
            </a:endParaRPr>
          </a:p>
        </p:txBody>
      </p:sp>
      <p:sp>
        <p:nvSpPr>
          <p:cNvPr id="5" name="Left Brace 4">
            <a:extLst>
              <a:ext uri="{FF2B5EF4-FFF2-40B4-BE49-F238E27FC236}">
                <a16:creationId xmlns:a16="http://schemas.microsoft.com/office/drawing/2014/main" id="{E3C84460-BB7A-44D3-A3BE-AED0D148EEEE}"/>
              </a:ext>
            </a:extLst>
          </p:cNvPr>
          <p:cNvSpPr/>
          <p:nvPr/>
        </p:nvSpPr>
        <p:spPr>
          <a:xfrm>
            <a:off x="3934436" y="388556"/>
            <a:ext cx="390618" cy="345667"/>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w="0"/>
              <a:effectLst>
                <a:outerShdw blurRad="38100" dist="19050" dir="2700000" algn="tl" rotWithShape="0">
                  <a:schemeClr val="dk1">
                    <a:alpha val="40000"/>
                  </a:schemeClr>
                </a:outerShdw>
              </a:effectLst>
            </a:endParaRPr>
          </a:p>
        </p:txBody>
      </p:sp>
      <p:sp>
        <p:nvSpPr>
          <p:cNvPr id="6" name="Right Brace 5">
            <a:extLst>
              <a:ext uri="{FF2B5EF4-FFF2-40B4-BE49-F238E27FC236}">
                <a16:creationId xmlns:a16="http://schemas.microsoft.com/office/drawing/2014/main" id="{C857BBC7-9C61-4355-BB02-3771F57570F6}"/>
              </a:ext>
            </a:extLst>
          </p:cNvPr>
          <p:cNvSpPr/>
          <p:nvPr/>
        </p:nvSpPr>
        <p:spPr>
          <a:xfrm>
            <a:off x="7444845" y="394181"/>
            <a:ext cx="454089" cy="340042"/>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w="0"/>
              <a:effectLst>
                <a:outerShdw blurRad="38100" dist="19050" dir="2700000" algn="tl" rotWithShape="0">
                  <a:schemeClr val="dk1">
                    <a:alpha val="40000"/>
                  </a:schemeClr>
                </a:outerShdw>
              </a:effectLst>
            </a:endParaRPr>
          </a:p>
        </p:txBody>
      </p:sp>
      <p:sp>
        <p:nvSpPr>
          <p:cNvPr id="7" name="Rectangle: Diagonal Corners Rounded 6">
            <a:extLst>
              <a:ext uri="{FF2B5EF4-FFF2-40B4-BE49-F238E27FC236}">
                <a16:creationId xmlns:a16="http://schemas.microsoft.com/office/drawing/2014/main" id="{248D90A0-601E-4E63-BB4A-CEEEE3AFC5ED}"/>
              </a:ext>
            </a:extLst>
          </p:cNvPr>
          <p:cNvSpPr/>
          <p:nvPr/>
        </p:nvSpPr>
        <p:spPr>
          <a:xfrm>
            <a:off x="6321556" y="1329096"/>
            <a:ext cx="5220070" cy="4581117"/>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 name="TextBox 8">
            <a:extLst>
              <a:ext uri="{FF2B5EF4-FFF2-40B4-BE49-F238E27FC236}">
                <a16:creationId xmlns:a16="http://schemas.microsoft.com/office/drawing/2014/main" id="{E43F6392-80AD-4116-A994-DB4AB6C117C4}"/>
              </a:ext>
            </a:extLst>
          </p:cNvPr>
          <p:cNvSpPr txBox="1"/>
          <p:nvPr/>
        </p:nvSpPr>
        <p:spPr>
          <a:xfrm>
            <a:off x="6448148" y="1524399"/>
            <a:ext cx="5530788" cy="4385816"/>
          </a:xfrm>
          <a:prstGeom prst="rect">
            <a:avLst/>
          </a:prstGeom>
          <a:noFill/>
        </p:spPr>
        <p:txBody>
          <a:bodyPr wrap="square" rtlCol="0">
            <a:spAutoFit/>
          </a:bodyPr>
          <a:lstStyle/>
          <a:p>
            <a:pPr algn="l"/>
            <a:r>
              <a:rPr lang="en-US" sz="1400" b="1" i="0" dirty="0">
                <a:solidFill>
                  <a:srgbClr val="118DFF"/>
                </a:solidFill>
                <a:latin typeface="Segoe UI" panose="020B0502040204020203" pitchFamily="34" charset="0"/>
              </a:rPr>
              <a:t>YEAR </a:t>
            </a:r>
            <a:endParaRPr lang="en-US" sz="1400" i="0" dirty="0">
              <a:solidFill>
                <a:srgbClr val="118DFF"/>
              </a:solidFill>
              <a:latin typeface="Segoe UI" panose="020B0502040204020203" pitchFamily="34" charset="0"/>
            </a:endParaRPr>
          </a:p>
          <a:p>
            <a:r>
              <a:rPr lang="en-US" sz="1400" b="1" i="0" dirty="0">
                <a:solidFill>
                  <a:srgbClr val="000000"/>
                </a:solidFill>
                <a:latin typeface="Segoe UI" panose="020B0502040204020203" pitchFamily="34" charset="0"/>
              </a:rPr>
              <a:t>Orders are highest year on</a:t>
            </a:r>
            <a:r>
              <a:rPr lang="en-US" sz="1400" b="1" i="0" dirty="0">
                <a:solidFill>
                  <a:srgbClr val="E66C37"/>
                </a:solidFill>
                <a:latin typeface="Segoe UI" panose="020B0502040204020203" pitchFamily="34" charset="0"/>
              </a:rPr>
              <a:t> </a:t>
            </a:r>
            <a:r>
              <a:rPr lang="en-US" sz="1400" b="1" dirty="0">
                <a:solidFill>
                  <a:srgbClr val="E044A7"/>
                </a:solidFill>
                <a:latin typeface="Segoe UI" panose="020B0502040204020203" pitchFamily="34" charset="0"/>
              </a:rPr>
              <a:t>2001 and 2015.</a:t>
            </a:r>
          </a:p>
          <a:p>
            <a:pPr algn="l"/>
            <a:r>
              <a:rPr lang="en-US" sz="1400" b="1" i="0" dirty="0">
                <a:solidFill>
                  <a:srgbClr val="118DFF"/>
                </a:solidFill>
                <a:latin typeface="Segoe UI" panose="020B0502040204020203" pitchFamily="34" charset="0"/>
              </a:rPr>
              <a:t>MONTH</a:t>
            </a:r>
            <a:endParaRPr lang="en-US" sz="1400" i="0" dirty="0">
              <a:solidFill>
                <a:srgbClr val="252423"/>
              </a:solidFill>
              <a:latin typeface="Segoe UI" panose="020B0502040204020203" pitchFamily="34" charset="0"/>
            </a:endParaRPr>
          </a:p>
          <a:p>
            <a:r>
              <a:rPr lang="en-US" sz="1400" b="1" i="0" dirty="0">
                <a:solidFill>
                  <a:srgbClr val="000000"/>
                </a:solidFill>
                <a:latin typeface="Segoe UI" panose="020B0502040204020203" pitchFamily="34" charset="0"/>
              </a:rPr>
              <a:t>Orders are max. received on </a:t>
            </a:r>
            <a:r>
              <a:rPr lang="en-US" sz="1400" b="1" i="0" dirty="0">
                <a:solidFill>
                  <a:srgbClr val="E044A7"/>
                </a:solidFill>
                <a:latin typeface="Segoe UI" panose="020B0502040204020203" pitchFamily="34" charset="0"/>
              </a:rPr>
              <a:t>MAY &amp; JULY MONTH.</a:t>
            </a:r>
          </a:p>
          <a:p>
            <a:pPr algn="l"/>
            <a:r>
              <a:rPr lang="en-US" sz="1400" b="1" dirty="0">
                <a:solidFill>
                  <a:srgbClr val="118DFF"/>
                </a:solidFill>
                <a:latin typeface="Segoe UI" panose="020B0502040204020203" pitchFamily="34" charset="0"/>
              </a:rPr>
              <a:t>DAY</a:t>
            </a:r>
          </a:p>
          <a:p>
            <a:pPr algn="l"/>
            <a:r>
              <a:rPr lang="en-US" sz="1400" b="1" dirty="0">
                <a:solidFill>
                  <a:srgbClr val="000000"/>
                </a:solidFill>
                <a:latin typeface="Segoe UI" panose="020B0502040204020203" pitchFamily="34" charset="0"/>
              </a:rPr>
              <a:t> Almost all days are comparatively Same according Sales </a:t>
            </a:r>
          </a:p>
          <a:p>
            <a:pPr algn="l"/>
            <a:r>
              <a:rPr lang="en-US" sz="1400" b="1" dirty="0">
                <a:solidFill>
                  <a:srgbClr val="000000"/>
                </a:solidFill>
                <a:latin typeface="Segoe UI" panose="020B0502040204020203" pitchFamily="34" charset="0"/>
              </a:rPr>
              <a:t> while weekend on </a:t>
            </a:r>
            <a:r>
              <a:rPr lang="en-US" sz="1400" b="1" dirty="0">
                <a:solidFill>
                  <a:srgbClr val="E044A7"/>
                </a:solidFill>
                <a:latin typeface="Segoe UI" panose="020B0502040204020203" pitchFamily="34" charset="0"/>
              </a:rPr>
              <a:t>Wednesday &amp; Thursday </a:t>
            </a:r>
            <a:r>
              <a:rPr lang="en-US" sz="1400" b="1" dirty="0">
                <a:solidFill>
                  <a:srgbClr val="000000"/>
                </a:solidFill>
                <a:latin typeface="Segoe UI" panose="020B0502040204020203" pitchFamily="34" charset="0"/>
              </a:rPr>
              <a:t>maximum sales</a:t>
            </a:r>
          </a:p>
          <a:p>
            <a:pPr algn="l"/>
            <a:r>
              <a:rPr lang="en-US" sz="1400" b="1" dirty="0">
                <a:solidFill>
                  <a:srgbClr val="000000"/>
                </a:solidFill>
                <a:latin typeface="Segoe UI" panose="020B0502040204020203" pitchFamily="34" charset="0"/>
              </a:rPr>
              <a:t> and Time  12 to 7 pm are very busy timing. </a:t>
            </a:r>
          </a:p>
          <a:p>
            <a:endParaRPr lang="en-US" sz="1600" b="1" dirty="0">
              <a:solidFill>
                <a:srgbClr val="C00000"/>
              </a:solidFill>
            </a:endParaRPr>
          </a:p>
          <a:p>
            <a:pPr algn="l"/>
            <a:r>
              <a:rPr lang="en-US" sz="1400" b="1" i="0" dirty="0">
                <a:solidFill>
                  <a:srgbClr val="118DFF"/>
                </a:solidFill>
                <a:latin typeface="Segoe UI" panose="020B0502040204020203" pitchFamily="34" charset="0"/>
              </a:rPr>
              <a:t>PIZZA CATEGORY</a:t>
            </a:r>
            <a:r>
              <a:rPr lang="en-US" sz="1400" i="0" dirty="0">
                <a:solidFill>
                  <a:srgbClr val="252423"/>
                </a:solidFill>
                <a:latin typeface="Segoe UI" panose="020B0502040204020203" pitchFamily="34" charset="0"/>
              </a:rPr>
              <a:t> </a:t>
            </a:r>
          </a:p>
          <a:p>
            <a:r>
              <a:rPr lang="en-US" sz="1400" b="1" i="0" dirty="0">
                <a:solidFill>
                  <a:srgbClr val="252423"/>
                </a:solidFill>
                <a:latin typeface="Segoe UI" panose="020B0502040204020203" pitchFamily="34" charset="0"/>
              </a:rPr>
              <a:t>Highest pizza sold and orders by </a:t>
            </a:r>
            <a:r>
              <a:rPr lang="en-US" sz="1400" b="1" i="0" dirty="0">
                <a:solidFill>
                  <a:srgbClr val="E044A7"/>
                </a:solidFill>
                <a:latin typeface="Segoe UI" panose="020B0502040204020203" pitchFamily="34" charset="0"/>
              </a:rPr>
              <a:t>CLASSIC CATE. 27%</a:t>
            </a:r>
            <a:r>
              <a:rPr lang="en-US" sz="1400" b="1" dirty="0">
                <a:solidFill>
                  <a:srgbClr val="E044A7"/>
                </a:solidFill>
                <a:latin typeface="Segoe UI" panose="020B0502040204020203" pitchFamily="34" charset="0"/>
              </a:rPr>
              <a:t>.</a:t>
            </a:r>
          </a:p>
          <a:p>
            <a:pPr algn="l"/>
            <a:r>
              <a:rPr lang="en-US" sz="1400" b="1" i="0" dirty="0">
                <a:solidFill>
                  <a:srgbClr val="118DFF"/>
                </a:solidFill>
                <a:latin typeface="Segoe UI" panose="020B0502040204020203" pitchFamily="34" charset="0"/>
              </a:rPr>
              <a:t>PIZZA SIZE</a:t>
            </a:r>
            <a:endParaRPr lang="en-US" sz="1400" i="0" dirty="0">
              <a:solidFill>
                <a:srgbClr val="252423"/>
              </a:solidFill>
              <a:latin typeface="Segoe UI" panose="020B0502040204020203" pitchFamily="34" charset="0"/>
            </a:endParaRPr>
          </a:p>
          <a:p>
            <a:r>
              <a:rPr lang="en-US" sz="1400" b="1" i="0" dirty="0">
                <a:solidFill>
                  <a:srgbClr val="000000"/>
                </a:solidFill>
                <a:latin typeface="Segoe UI" panose="020B0502040204020203" pitchFamily="34" charset="0"/>
              </a:rPr>
              <a:t>Highest pizza sales according to size </a:t>
            </a:r>
            <a:r>
              <a:rPr lang="en-US" sz="1400" b="1" i="0" dirty="0">
                <a:solidFill>
                  <a:srgbClr val="E044A7"/>
                </a:solidFill>
                <a:latin typeface="Segoe UI" panose="020B0502040204020203" pitchFamily="34" charset="0"/>
              </a:rPr>
              <a:t>LARGE 46%.</a:t>
            </a:r>
          </a:p>
          <a:p>
            <a:endParaRPr lang="en-US" sz="1400" b="1" dirty="0">
              <a:solidFill>
                <a:srgbClr val="E044A7"/>
              </a:solidFill>
              <a:latin typeface="Segoe UI" panose="020B0502040204020203" pitchFamily="34" charset="0"/>
            </a:endParaRPr>
          </a:p>
          <a:p>
            <a:pPr algn="l"/>
            <a:r>
              <a:rPr lang="en-US" sz="1400" b="1" dirty="0">
                <a:solidFill>
                  <a:srgbClr val="118DFF"/>
                </a:solidFill>
                <a:latin typeface="Segoe UI" panose="020B0502040204020203" pitchFamily="34" charset="0"/>
              </a:rPr>
              <a:t>REVENUE</a:t>
            </a:r>
            <a:r>
              <a:rPr lang="en-US" sz="1400" b="1" i="0" dirty="0">
                <a:solidFill>
                  <a:srgbClr val="D64550"/>
                </a:solidFill>
                <a:latin typeface="Segoe UI" panose="020B0502040204020203" pitchFamily="34" charset="0"/>
              </a:rPr>
              <a:t> </a:t>
            </a:r>
            <a:endParaRPr lang="en-US" sz="1100" i="0" dirty="0">
              <a:solidFill>
                <a:srgbClr val="D64550"/>
              </a:solidFill>
              <a:latin typeface="Segoe UI" panose="020B0502040204020203" pitchFamily="34" charset="0"/>
            </a:endParaRPr>
          </a:p>
          <a:p>
            <a:r>
              <a:rPr lang="en-US" sz="1400" b="1" dirty="0">
                <a:solidFill>
                  <a:srgbClr val="E044A7"/>
                </a:solidFill>
                <a:latin typeface="Segoe UI" panose="020B0502040204020203" pitchFamily="34" charset="0"/>
              </a:rPr>
              <a:t>The Thei Chicken </a:t>
            </a:r>
            <a:r>
              <a:rPr lang="en-US" sz="1400" b="1" i="0" dirty="0">
                <a:solidFill>
                  <a:srgbClr val="000000"/>
                </a:solidFill>
                <a:latin typeface="Segoe UI" panose="020B0502040204020203" pitchFamily="34" charset="0"/>
              </a:rPr>
              <a:t>pizza </a:t>
            </a:r>
            <a:r>
              <a:rPr lang="en-US" sz="1400" b="1" dirty="0">
                <a:solidFill>
                  <a:srgbClr val="000000"/>
                </a:solidFill>
                <a:latin typeface="Segoe UI" panose="020B0502040204020203" pitchFamily="34" charset="0"/>
              </a:rPr>
              <a:t>contributed max. revenue. </a:t>
            </a:r>
            <a:r>
              <a:rPr lang="en-US" sz="1400" b="1" dirty="0">
                <a:solidFill>
                  <a:srgbClr val="E044A7"/>
                </a:solidFill>
                <a:latin typeface="Segoe UI" panose="020B0502040204020203" pitchFamily="34" charset="0"/>
              </a:rPr>
              <a:t>43434 </a:t>
            </a:r>
          </a:p>
          <a:p>
            <a:r>
              <a:rPr lang="en-US" sz="1400" b="1" dirty="0">
                <a:solidFill>
                  <a:srgbClr val="118DFF"/>
                </a:solidFill>
                <a:latin typeface="Segoe UI" panose="020B0502040204020203" pitchFamily="34" charset="0"/>
              </a:rPr>
              <a:t>QUANTITY &amp; TOTAL ORDERS</a:t>
            </a:r>
          </a:p>
          <a:p>
            <a:r>
              <a:rPr lang="en-US" sz="1400" b="1" dirty="0">
                <a:solidFill>
                  <a:srgbClr val="E044A7"/>
                </a:solidFill>
                <a:latin typeface="Segoe UI" panose="020B0502040204020203" pitchFamily="34" charset="0"/>
              </a:rPr>
              <a:t>The Classic Deluxe </a:t>
            </a:r>
            <a:r>
              <a:rPr lang="en-US" sz="1400" b="1" i="0" dirty="0">
                <a:solidFill>
                  <a:srgbClr val="000000"/>
                </a:solidFill>
                <a:latin typeface="Segoe UI" panose="020B0502040204020203" pitchFamily="34" charset="0"/>
              </a:rPr>
              <a:t>Pizza cont. </a:t>
            </a:r>
            <a:r>
              <a:rPr lang="en-US" sz="1400" b="1" dirty="0">
                <a:solidFill>
                  <a:srgbClr val="000000"/>
                </a:solidFill>
                <a:latin typeface="Segoe UI" panose="020B0502040204020203" pitchFamily="34" charset="0"/>
              </a:rPr>
              <a:t>to max. total quantity </a:t>
            </a:r>
            <a:r>
              <a:rPr lang="en-US" sz="1400" b="1" dirty="0">
                <a:solidFill>
                  <a:srgbClr val="E044A7"/>
                </a:solidFill>
                <a:latin typeface="Segoe UI" panose="020B0502040204020203" pitchFamily="34" charset="0"/>
              </a:rPr>
              <a:t>2453</a:t>
            </a:r>
          </a:p>
          <a:p>
            <a:r>
              <a:rPr lang="en-US" sz="1400" b="1" dirty="0">
                <a:solidFill>
                  <a:srgbClr val="000000"/>
                </a:solidFill>
                <a:latin typeface="Segoe UI" panose="020B0502040204020203" pitchFamily="34" charset="0"/>
              </a:rPr>
              <a:t>and max. total Orders </a:t>
            </a:r>
            <a:r>
              <a:rPr lang="en-US" sz="1400" b="1" dirty="0">
                <a:solidFill>
                  <a:srgbClr val="E044A7"/>
                </a:solidFill>
                <a:latin typeface="Segoe UI" panose="020B0502040204020203" pitchFamily="34" charset="0"/>
              </a:rPr>
              <a:t>2329</a:t>
            </a:r>
            <a:r>
              <a:rPr lang="en-US" sz="1400" b="1" dirty="0">
                <a:solidFill>
                  <a:srgbClr val="000000"/>
                </a:solidFill>
                <a:latin typeface="Segoe UI" panose="020B0502040204020203" pitchFamily="34" charset="0"/>
              </a:rPr>
              <a:t>.</a:t>
            </a:r>
          </a:p>
          <a:p>
            <a:pPr algn="l"/>
            <a:endParaRPr lang="en-US" sz="1100" i="0" dirty="0">
              <a:solidFill>
                <a:srgbClr val="252423"/>
              </a:solidFill>
              <a:latin typeface="Segoe UI" panose="020B0502040204020203" pitchFamily="34" charset="0"/>
            </a:endParaRPr>
          </a:p>
        </p:txBody>
      </p:sp>
      <p:pic>
        <p:nvPicPr>
          <p:cNvPr id="11" name="Picture 10">
            <a:extLst>
              <a:ext uri="{FF2B5EF4-FFF2-40B4-BE49-F238E27FC236}">
                <a16:creationId xmlns:a16="http://schemas.microsoft.com/office/drawing/2014/main" id="{007782A3-EE4C-4396-8810-C49E4D4999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8585" y="2007185"/>
            <a:ext cx="3741744" cy="3680779"/>
          </a:xfrm>
          <a:prstGeom prst="rect">
            <a:avLst/>
          </a:prstGeom>
        </p:spPr>
      </p:pic>
      <p:sp>
        <p:nvSpPr>
          <p:cNvPr id="8" name="TextBox 7">
            <a:extLst>
              <a:ext uri="{FF2B5EF4-FFF2-40B4-BE49-F238E27FC236}">
                <a16:creationId xmlns:a16="http://schemas.microsoft.com/office/drawing/2014/main" id="{2AAF830F-378C-48F3-A5E2-5B00A0E13432}"/>
              </a:ext>
            </a:extLst>
          </p:cNvPr>
          <p:cNvSpPr txBox="1"/>
          <p:nvPr/>
        </p:nvSpPr>
        <p:spPr>
          <a:xfrm>
            <a:off x="3471730" y="2502641"/>
            <a:ext cx="2976418" cy="400110"/>
          </a:xfrm>
          <a:prstGeom prst="rect">
            <a:avLst/>
          </a:prstGeom>
          <a:noFill/>
        </p:spPr>
        <p:txBody>
          <a:bodyPr wrap="square" rtlCol="0">
            <a:spAutoFit/>
          </a:bodyPr>
          <a:lstStyle/>
          <a:p>
            <a:r>
              <a:rPr lang="en-US" sz="2000" b="1" dirty="0">
                <a:solidFill>
                  <a:schemeClr val="accent4"/>
                </a:solidFill>
              </a:rPr>
              <a:t>  INSIGHT</a:t>
            </a:r>
            <a:r>
              <a:rPr lang="en-US" sz="1600" dirty="0">
                <a:solidFill>
                  <a:schemeClr val="accent4"/>
                </a:solidFill>
              </a:rPr>
              <a:t> </a:t>
            </a:r>
          </a:p>
        </p:txBody>
      </p:sp>
    </p:spTree>
    <p:extLst>
      <p:ext uri="{BB962C8B-B14F-4D97-AF65-F5344CB8AC3E}">
        <p14:creationId xmlns:p14="http://schemas.microsoft.com/office/powerpoint/2010/main" val="2316949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5EF4F7-F4A0-4B47-9FEE-AABBE9139C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7665" y="1270338"/>
            <a:ext cx="3741744" cy="3680779"/>
          </a:xfrm>
          <a:prstGeom prst="rect">
            <a:avLst/>
          </a:prstGeom>
        </p:spPr>
      </p:pic>
      <p:sp>
        <p:nvSpPr>
          <p:cNvPr id="3" name="TextBox 2">
            <a:extLst>
              <a:ext uri="{FF2B5EF4-FFF2-40B4-BE49-F238E27FC236}">
                <a16:creationId xmlns:a16="http://schemas.microsoft.com/office/drawing/2014/main" id="{17652CB8-C413-4F62-91B9-A42ED4594452}"/>
              </a:ext>
            </a:extLst>
          </p:cNvPr>
          <p:cNvSpPr txBox="1"/>
          <p:nvPr/>
        </p:nvSpPr>
        <p:spPr>
          <a:xfrm>
            <a:off x="3320810" y="1765794"/>
            <a:ext cx="2976418" cy="400110"/>
          </a:xfrm>
          <a:prstGeom prst="rect">
            <a:avLst/>
          </a:prstGeom>
          <a:noFill/>
        </p:spPr>
        <p:txBody>
          <a:bodyPr wrap="square" rtlCol="0">
            <a:spAutoFit/>
          </a:bodyPr>
          <a:lstStyle/>
          <a:p>
            <a:r>
              <a:rPr lang="en-US" sz="2000" b="1" dirty="0">
                <a:solidFill>
                  <a:srgbClr val="C00000"/>
                </a:solidFill>
              </a:rPr>
              <a:t>  </a:t>
            </a:r>
            <a:r>
              <a:rPr lang="en-US" sz="2000" b="1" dirty="0">
                <a:solidFill>
                  <a:schemeClr val="accent4"/>
                </a:solidFill>
              </a:rPr>
              <a:t>ACTION</a:t>
            </a:r>
            <a:r>
              <a:rPr lang="en-US" sz="1600" dirty="0"/>
              <a:t> </a:t>
            </a:r>
          </a:p>
        </p:txBody>
      </p:sp>
      <p:sp>
        <p:nvSpPr>
          <p:cNvPr id="4" name="Rectangle: Diagonal Corners Rounded 3">
            <a:extLst>
              <a:ext uri="{FF2B5EF4-FFF2-40B4-BE49-F238E27FC236}">
                <a16:creationId xmlns:a16="http://schemas.microsoft.com/office/drawing/2014/main" id="{FFB00293-B8BA-4D45-95BC-7312AD177A06}"/>
              </a:ext>
            </a:extLst>
          </p:cNvPr>
          <p:cNvSpPr/>
          <p:nvPr/>
        </p:nvSpPr>
        <p:spPr>
          <a:xfrm>
            <a:off x="5885895" y="346229"/>
            <a:ext cx="5655731" cy="6036815"/>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5" name="TextBox 4">
            <a:extLst>
              <a:ext uri="{FF2B5EF4-FFF2-40B4-BE49-F238E27FC236}">
                <a16:creationId xmlns:a16="http://schemas.microsoft.com/office/drawing/2014/main" id="{5C8362BD-5DDF-4F78-8AC9-07C9D1F69D47}"/>
              </a:ext>
            </a:extLst>
          </p:cNvPr>
          <p:cNvSpPr txBox="1"/>
          <p:nvPr/>
        </p:nvSpPr>
        <p:spPr>
          <a:xfrm>
            <a:off x="6149267" y="674400"/>
            <a:ext cx="5392359" cy="5509200"/>
          </a:xfrm>
          <a:prstGeom prst="rect">
            <a:avLst/>
          </a:prstGeom>
          <a:noFill/>
        </p:spPr>
        <p:txBody>
          <a:bodyPr wrap="square" rtlCol="0">
            <a:spAutoFit/>
          </a:bodyPr>
          <a:lstStyle/>
          <a:p>
            <a:pPr algn="l"/>
            <a:r>
              <a:rPr lang="en-US" sz="1400" b="1" dirty="0">
                <a:solidFill>
                  <a:srgbClr val="118DFF"/>
                </a:solidFill>
                <a:latin typeface="Segoe UI" panose="020B0502040204020203" pitchFamily="34" charset="0"/>
              </a:rPr>
              <a:t>Yearly</a:t>
            </a:r>
            <a:r>
              <a:rPr lang="en-US" b="1" i="0" dirty="0">
                <a:effectLst/>
                <a:latin typeface="Söhne"/>
              </a:rPr>
              <a:t> </a:t>
            </a:r>
            <a:r>
              <a:rPr lang="en-US" sz="1400" b="1" dirty="0">
                <a:solidFill>
                  <a:srgbClr val="118DFF"/>
                </a:solidFill>
                <a:latin typeface="Segoe UI" panose="020B0502040204020203" pitchFamily="34" charset="0"/>
              </a:rPr>
              <a:t>Balance </a:t>
            </a:r>
            <a:r>
              <a:rPr lang="en-US" sz="1400" b="1" dirty="0">
                <a:solidFill>
                  <a:srgbClr val="118DFF"/>
                </a:solidFill>
                <a:latin typeface="Söhne"/>
              </a:rPr>
              <a:t>:-</a:t>
            </a:r>
            <a:endParaRPr lang="en-US" b="0" i="0" dirty="0">
              <a:effectLst/>
              <a:latin typeface="Söhne"/>
            </a:endParaRPr>
          </a:p>
          <a:p>
            <a:pPr marL="742950" lvl="1" indent="-285750" algn="l">
              <a:buFont typeface="+mj-lt"/>
              <a:buAutoNum type="arabicPeriod"/>
            </a:pPr>
            <a:r>
              <a:rPr lang="en-US" b="0" i="0" dirty="0">
                <a:effectLst/>
                <a:latin typeface="Söhne"/>
              </a:rPr>
              <a:t>Implement targeted promotions in non-peak years to boost sales.</a:t>
            </a:r>
          </a:p>
          <a:p>
            <a:pPr marL="742950" lvl="1" indent="-285750" algn="l">
              <a:buFont typeface="+mj-lt"/>
              <a:buAutoNum type="arabicPeriod"/>
            </a:pPr>
            <a:r>
              <a:rPr lang="en-US" b="0" i="0" dirty="0">
                <a:effectLst/>
                <a:latin typeface="Söhne"/>
              </a:rPr>
              <a:t>Analyze and address factors contributing to lower sales in certain years.</a:t>
            </a:r>
          </a:p>
          <a:p>
            <a:r>
              <a:rPr lang="en-US" sz="1400" b="1" dirty="0">
                <a:solidFill>
                  <a:srgbClr val="118DFF"/>
                </a:solidFill>
                <a:latin typeface="Segoe UI" panose="020B0502040204020203" pitchFamily="34" charset="0"/>
              </a:rPr>
              <a:t>Monthly and Daily Strategies :-</a:t>
            </a:r>
          </a:p>
          <a:p>
            <a:pPr marL="742950" lvl="1" indent="-285750" algn="l">
              <a:buFont typeface="+mj-lt"/>
              <a:buAutoNum type="arabicPeriod"/>
            </a:pPr>
            <a:r>
              <a:rPr lang="en-US" b="0" i="0" dirty="0">
                <a:effectLst/>
                <a:latin typeface="Söhne"/>
              </a:rPr>
              <a:t>Extend promotions to months beyond May and July.</a:t>
            </a:r>
          </a:p>
          <a:p>
            <a:pPr marL="742950" lvl="1" indent="-285750" algn="l">
              <a:buFont typeface="+mj-lt"/>
              <a:buAutoNum type="arabicPeriod"/>
            </a:pPr>
            <a:r>
              <a:rPr lang="en-US" b="0" i="0" dirty="0">
                <a:effectLst/>
                <a:latin typeface="Söhne"/>
              </a:rPr>
              <a:t>Identify and promote specials on traditionally slower days.</a:t>
            </a:r>
          </a:p>
          <a:p>
            <a:r>
              <a:rPr lang="en-US" sz="1400" b="1" dirty="0">
                <a:solidFill>
                  <a:srgbClr val="118DFF"/>
                </a:solidFill>
                <a:latin typeface="Segoe UI" panose="020B0502040204020203" pitchFamily="34" charset="0"/>
              </a:rPr>
              <a:t>Timing Optimization :-</a:t>
            </a:r>
          </a:p>
          <a:p>
            <a:pPr marL="742950" lvl="1" indent="-285750" algn="l">
              <a:buFont typeface="+mj-lt"/>
              <a:buAutoNum type="arabicPeriod"/>
            </a:pPr>
            <a:r>
              <a:rPr lang="en-US" b="0" i="0" dirty="0">
                <a:effectLst/>
                <a:latin typeface="Söhne"/>
              </a:rPr>
              <a:t>Target secondary busy periods with promotions.</a:t>
            </a:r>
          </a:p>
          <a:p>
            <a:pPr marL="742950" lvl="1" indent="-285750" algn="l">
              <a:buFont typeface="+mj-lt"/>
              <a:buAutoNum type="arabicPeriod"/>
            </a:pPr>
            <a:r>
              <a:rPr lang="en-US" b="0" i="0" dirty="0">
                <a:effectLst/>
                <a:latin typeface="Söhne"/>
              </a:rPr>
              <a:t>Ensure adequate staffing during all peak times.</a:t>
            </a:r>
          </a:p>
          <a:p>
            <a:r>
              <a:rPr lang="en-US" sz="1400" b="1" dirty="0">
                <a:solidFill>
                  <a:srgbClr val="118DFF"/>
                </a:solidFill>
                <a:latin typeface="Segoe UI" panose="020B0502040204020203" pitchFamily="34" charset="0"/>
              </a:rPr>
              <a:t>Product Diversification:</a:t>
            </a:r>
          </a:p>
          <a:p>
            <a:pPr marL="742950" lvl="1" indent="-285750" algn="l">
              <a:buFont typeface="+mj-lt"/>
              <a:buAutoNum type="arabicPeriod"/>
            </a:pPr>
            <a:r>
              <a:rPr lang="en-US" b="0" i="0" dirty="0">
                <a:effectLst/>
                <a:latin typeface="Söhne"/>
              </a:rPr>
              <a:t>Introduce new items to diversify offerings.</a:t>
            </a:r>
          </a:p>
          <a:p>
            <a:pPr marL="742950" lvl="1" indent="-285750" algn="l">
              <a:buFont typeface="+mj-lt"/>
              <a:buAutoNum type="arabicPeriod"/>
            </a:pPr>
            <a:r>
              <a:rPr lang="en-US" b="0" i="0" dirty="0">
                <a:effectLst/>
                <a:latin typeface="Söhne"/>
              </a:rPr>
              <a:t>Balance sales across different pizza categories.</a:t>
            </a:r>
          </a:p>
          <a:p>
            <a:r>
              <a:rPr lang="en-US" sz="1400" b="1" dirty="0">
                <a:solidFill>
                  <a:srgbClr val="118DFF"/>
                </a:solidFill>
                <a:latin typeface="Segoe UI" panose="020B0502040204020203" pitchFamily="34" charset="0"/>
              </a:rPr>
              <a:t>Customer Retention:</a:t>
            </a:r>
          </a:p>
          <a:p>
            <a:pPr marL="742950" lvl="1" indent="-285750" algn="l">
              <a:buFont typeface="+mj-lt"/>
              <a:buAutoNum type="arabicPeriod"/>
            </a:pPr>
            <a:r>
              <a:rPr lang="en-US" b="0" i="0" dirty="0">
                <a:effectLst/>
                <a:latin typeface="Söhne"/>
              </a:rPr>
              <a:t>Offer loyalty programs for repeat business.</a:t>
            </a:r>
          </a:p>
          <a:p>
            <a:pPr marL="742950" lvl="1" indent="-285750" algn="l">
              <a:buFont typeface="+mj-lt"/>
              <a:buAutoNum type="arabicPeriod"/>
            </a:pPr>
            <a:r>
              <a:rPr lang="en-US" b="0" i="0" dirty="0">
                <a:effectLst/>
                <a:latin typeface="Söhne"/>
              </a:rPr>
              <a:t>Provide exclusive deals during non-peak periods.</a:t>
            </a:r>
            <a:endParaRPr lang="en-US" dirty="0">
              <a:latin typeface="Söhne"/>
            </a:endParaRPr>
          </a:p>
        </p:txBody>
      </p:sp>
    </p:spTree>
    <p:extLst>
      <p:ext uri="{BB962C8B-B14F-4D97-AF65-F5344CB8AC3E}">
        <p14:creationId xmlns:p14="http://schemas.microsoft.com/office/powerpoint/2010/main" val="31599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9BC477-2F17-43BC-B0CC-4E6A83EE00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7665" y="1270338"/>
            <a:ext cx="3741744" cy="3680779"/>
          </a:xfrm>
          <a:prstGeom prst="rect">
            <a:avLst/>
          </a:prstGeom>
        </p:spPr>
      </p:pic>
      <p:sp>
        <p:nvSpPr>
          <p:cNvPr id="3" name="TextBox 2">
            <a:extLst>
              <a:ext uri="{FF2B5EF4-FFF2-40B4-BE49-F238E27FC236}">
                <a16:creationId xmlns:a16="http://schemas.microsoft.com/office/drawing/2014/main" id="{46D5B493-0404-43F1-9901-6A4485B54B56}"/>
              </a:ext>
            </a:extLst>
          </p:cNvPr>
          <p:cNvSpPr txBox="1"/>
          <p:nvPr/>
        </p:nvSpPr>
        <p:spPr>
          <a:xfrm>
            <a:off x="3320810" y="1765794"/>
            <a:ext cx="2976418" cy="400110"/>
          </a:xfrm>
          <a:prstGeom prst="rect">
            <a:avLst/>
          </a:prstGeom>
          <a:noFill/>
        </p:spPr>
        <p:txBody>
          <a:bodyPr wrap="square" rtlCol="0">
            <a:spAutoFit/>
          </a:bodyPr>
          <a:lstStyle/>
          <a:p>
            <a:r>
              <a:rPr lang="en-US" sz="2000" b="1" dirty="0">
                <a:solidFill>
                  <a:srgbClr val="C00000"/>
                </a:solidFill>
              </a:rPr>
              <a:t>  </a:t>
            </a:r>
            <a:r>
              <a:rPr lang="en-US" sz="2000" b="1" dirty="0">
                <a:solidFill>
                  <a:schemeClr val="accent4"/>
                </a:solidFill>
              </a:rPr>
              <a:t>ACTION</a:t>
            </a:r>
            <a:r>
              <a:rPr lang="en-US" sz="1600" dirty="0"/>
              <a:t> </a:t>
            </a:r>
          </a:p>
        </p:txBody>
      </p:sp>
      <p:sp>
        <p:nvSpPr>
          <p:cNvPr id="4" name="Rectangle: Diagonal Corners Rounded 3">
            <a:extLst>
              <a:ext uri="{FF2B5EF4-FFF2-40B4-BE49-F238E27FC236}">
                <a16:creationId xmlns:a16="http://schemas.microsoft.com/office/drawing/2014/main" id="{74B7E776-7332-4F82-85BD-CA8F6B448B03}"/>
              </a:ext>
            </a:extLst>
          </p:cNvPr>
          <p:cNvSpPr/>
          <p:nvPr/>
        </p:nvSpPr>
        <p:spPr>
          <a:xfrm>
            <a:off x="5708342" y="346229"/>
            <a:ext cx="6043389" cy="6196614"/>
          </a:xfrm>
          <a:prstGeom prst="round2Diag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5" name="TextBox 4">
            <a:extLst>
              <a:ext uri="{FF2B5EF4-FFF2-40B4-BE49-F238E27FC236}">
                <a16:creationId xmlns:a16="http://schemas.microsoft.com/office/drawing/2014/main" id="{79279D3C-4093-449D-8A46-C6CA66530FD3}"/>
              </a:ext>
            </a:extLst>
          </p:cNvPr>
          <p:cNvSpPr txBox="1"/>
          <p:nvPr/>
        </p:nvSpPr>
        <p:spPr>
          <a:xfrm>
            <a:off x="6096000" y="474956"/>
            <a:ext cx="5655731" cy="6063198"/>
          </a:xfrm>
          <a:prstGeom prst="rect">
            <a:avLst/>
          </a:prstGeom>
          <a:noFill/>
        </p:spPr>
        <p:txBody>
          <a:bodyPr wrap="square" rtlCol="0">
            <a:spAutoFit/>
          </a:bodyPr>
          <a:lstStyle/>
          <a:p>
            <a:r>
              <a:rPr lang="en-US" sz="1400" b="1" dirty="0">
                <a:solidFill>
                  <a:srgbClr val="118DFF"/>
                </a:solidFill>
                <a:latin typeface="Segoe UI" panose="020B0502040204020203" pitchFamily="34" charset="0"/>
              </a:rPr>
              <a:t>Continuous Improvement:</a:t>
            </a:r>
          </a:p>
          <a:p>
            <a:pPr marL="742950" lvl="1" indent="-285750" algn="l">
              <a:buFont typeface="+mj-lt"/>
              <a:buAutoNum type="arabicPeriod"/>
            </a:pPr>
            <a:r>
              <a:rPr lang="en-US" b="0" i="0" dirty="0">
                <a:effectLst/>
                <a:latin typeface="Söhne"/>
              </a:rPr>
              <a:t>Regularly review sales data for adjustments.</a:t>
            </a:r>
          </a:p>
          <a:p>
            <a:pPr marL="742950" lvl="1" indent="-285750" algn="l">
              <a:buFont typeface="+mj-lt"/>
              <a:buAutoNum type="arabicPeriod"/>
            </a:pPr>
            <a:r>
              <a:rPr lang="en-US" b="0" i="0" dirty="0">
                <a:effectLst/>
                <a:latin typeface="Söhne"/>
              </a:rPr>
              <a:t>Adapt menu and operations based on customer feedback.</a:t>
            </a:r>
          </a:p>
          <a:p>
            <a:r>
              <a:rPr lang="en-US" sz="1400" b="1" dirty="0">
                <a:solidFill>
                  <a:srgbClr val="118DFF"/>
                </a:solidFill>
                <a:latin typeface="Segoe UI" panose="020B0502040204020203" pitchFamily="34" charset="0"/>
              </a:rPr>
              <a:t>Market Research:</a:t>
            </a:r>
          </a:p>
          <a:p>
            <a:pPr marL="742950" lvl="1" indent="-285750" algn="l">
              <a:buFont typeface="+mj-lt"/>
              <a:buAutoNum type="arabicPeriod"/>
            </a:pPr>
            <a:r>
              <a:rPr lang="en-US" b="0" i="0" dirty="0">
                <a:effectLst/>
                <a:latin typeface="Söhne"/>
              </a:rPr>
              <a:t>Stay informed about changing customer preferences.</a:t>
            </a:r>
          </a:p>
          <a:p>
            <a:pPr marL="742950" lvl="1" indent="-285750" algn="l">
              <a:buFont typeface="+mj-lt"/>
              <a:buAutoNum type="arabicPeriod"/>
            </a:pPr>
            <a:r>
              <a:rPr lang="en-US" b="0" i="0" dirty="0">
                <a:effectLst/>
                <a:latin typeface="Söhne"/>
              </a:rPr>
              <a:t>Adapt offerings to meet evolving trends.</a:t>
            </a:r>
          </a:p>
          <a:p>
            <a:r>
              <a:rPr lang="en-US" sz="1400" b="1" dirty="0">
                <a:solidFill>
                  <a:srgbClr val="118DFF"/>
                </a:solidFill>
                <a:latin typeface="Segoe UI" panose="020B0502040204020203" pitchFamily="34" charset="0"/>
              </a:rPr>
              <a:t>Infrastructure Investment:</a:t>
            </a:r>
          </a:p>
          <a:p>
            <a:pPr marL="742950" lvl="1" indent="-285750" algn="l">
              <a:buFont typeface="+mj-lt"/>
              <a:buAutoNum type="arabicPeriod"/>
            </a:pPr>
            <a:r>
              <a:rPr lang="en-US" b="0" i="0" dirty="0">
                <a:effectLst/>
                <a:latin typeface="Söhne"/>
              </a:rPr>
              <a:t>Ensure scalable infrastructure for demand fluctuations.</a:t>
            </a:r>
          </a:p>
          <a:p>
            <a:pPr marL="742950" lvl="1" indent="-285750" algn="l">
              <a:buFont typeface="+mj-lt"/>
              <a:buAutoNum type="arabicPeriod"/>
            </a:pPr>
            <a:r>
              <a:rPr lang="en-US" b="0" i="0" dirty="0">
                <a:effectLst/>
                <a:latin typeface="Söhne"/>
              </a:rPr>
              <a:t>Invest in technology for streamlined operations.</a:t>
            </a:r>
          </a:p>
          <a:p>
            <a:r>
              <a:rPr lang="en-US" sz="1400" b="1" dirty="0">
                <a:solidFill>
                  <a:srgbClr val="118DFF"/>
                </a:solidFill>
                <a:latin typeface="Segoe UI" panose="020B0502040204020203" pitchFamily="34" charset="0"/>
              </a:rPr>
              <a:t>Pizza Category and Size Optimization:</a:t>
            </a:r>
          </a:p>
          <a:p>
            <a:pPr marL="742950" lvl="1" indent="-285750" algn="l">
              <a:buFont typeface="+mj-lt"/>
              <a:buAutoNum type="arabicPeriod"/>
            </a:pPr>
            <a:r>
              <a:rPr lang="en-US" b="0" i="0" dirty="0">
                <a:effectLst/>
                <a:latin typeface="Söhne"/>
              </a:rPr>
              <a:t>Promote Classic category to maintain sales.</a:t>
            </a:r>
          </a:p>
          <a:p>
            <a:pPr marL="742950" lvl="1" indent="-285750" algn="l">
              <a:buFont typeface="+mj-lt"/>
              <a:buAutoNum type="arabicPeriod"/>
            </a:pPr>
            <a:r>
              <a:rPr lang="en-US" b="0" i="0" dirty="0">
                <a:effectLst/>
                <a:latin typeface="Söhne"/>
              </a:rPr>
              <a:t>Highlight other pizza sizes to balance sales.</a:t>
            </a:r>
          </a:p>
          <a:p>
            <a:pPr marL="742950" lvl="1" indent="-285750" algn="l">
              <a:buFont typeface="+mj-lt"/>
              <a:buAutoNum type="arabicPeriod"/>
            </a:pPr>
            <a:r>
              <a:rPr lang="en-US" b="0" i="0" dirty="0">
                <a:effectLst/>
                <a:latin typeface="Söhne"/>
              </a:rPr>
              <a:t>Introduce promotions for pizzas contributing less to revenue.</a:t>
            </a:r>
          </a:p>
          <a:p>
            <a:r>
              <a:rPr lang="en-US" sz="1400" b="1" dirty="0">
                <a:solidFill>
                  <a:srgbClr val="118DFF"/>
                </a:solidFill>
                <a:latin typeface="Segoe UI" panose="020B0502040204020203" pitchFamily="34" charset="0"/>
              </a:rPr>
              <a:t>Quantity and Total Orders:</a:t>
            </a:r>
          </a:p>
          <a:p>
            <a:pPr marL="742950" lvl="1" indent="-285750" algn="l">
              <a:buFont typeface="+mj-lt"/>
              <a:buAutoNum type="arabicPeriod"/>
            </a:pPr>
            <a:r>
              <a:rPr lang="en-US" b="0" i="0" dirty="0">
                <a:effectLst/>
                <a:latin typeface="Söhne"/>
              </a:rPr>
              <a:t>Promote Classic Deluxe Pizza for continued high quantity and orders.</a:t>
            </a:r>
          </a:p>
          <a:p>
            <a:pPr marL="742950" lvl="1" indent="-285750" algn="l">
              <a:buFont typeface="+mj-lt"/>
              <a:buAutoNum type="arabicPeriod"/>
            </a:pPr>
            <a:r>
              <a:rPr lang="en-US" b="0" i="0" dirty="0">
                <a:effectLst/>
                <a:latin typeface="Söhne"/>
              </a:rPr>
              <a:t>Analyze and enhance promotions for other pizzas to increase sales</a:t>
            </a:r>
          </a:p>
        </p:txBody>
      </p:sp>
    </p:spTree>
    <p:extLst>
      <p:ext uri="{BB962C8B-B14F-4D97-AF65-F5344CB8AC3E}">
        <p14:creationId xmlns:p14="http://schemas.microsoft.com/office/powerpoint/2010/main" val="3315386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38EDEF-1EDD-4140-B37A-FD3AA1127C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697" y="230819"/>
            <a:ext cx="11709647" cy="6374167"/>
          </a:xfrm>
          <a:prstGeom prst="rect">
            <a:avLst/>
          </a:prstGeom>
        </p:spPr>
      </p:pic>
    </p:spTree>
    <p:extLst>
      <p:ext uri="{BB962C8B-B14F-4D97-AF65-F5344CB8AC3E}">
        <p14:creationId xmlns:p14="http://schemas.microsoft.com/office/powerpoint/2010/main" val="2397974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0FFEC7-9D09-48B8-A976-96CCC0FC4DF3}"/>
              </a:ext>
            </a:extLst>
          </p:cNvPr>
          <p:cNvSpPr txBox="1"/>
          <p:nvPr/>
        </p:nvSpPr>
        <p:spPr>
          <a:xfrm>
            <a:off x="1296141" y="877865"/>
            <a:ext cx="3009530" cy="523220"/>
          </a:xfrm>
          <a:prstGeom prst="rect">
            <a:avLst/>
          </a:prstGeom>
          <a:noFill/>
        </p:spPr>
        <p:txBody>
          <a:bodyPr wrap="square" rtlCol="0">
            <a:spAutoFit/>
          </a:bodyPr>
          <a:lstStyle/>
          <a:p>
            <a:r>
              <a:rPr lang="en-US" sz="2800" b="1" dirty="0">
                <a:solidFill>
                  <a:schemeClr val="accent1">
                    <a:lumMod val="50000"/>
                  </a:schemeClr>
                </a:solidFill>
              </a:rPr>
              <a:t>Table of Contents</a:t>
            </a:r>
          </a:p>
        </p:txBody>
      </p:sp>
      <p:sp>
        <p:nvSpPr>
          <p:cNvPr id="4" name="TextBox 3">
            <a:extLst>
              <a:ext uri="{FF2B5EF4-FFF2-40B4-BE49-F238E27FC236}">
                <a16:creationId xmlns:a16="http://schemas.microsoft.com/office/drawing/2014/main" id="{49905FC1-7B84-4ECB-AA56-26674ADBDBC1}"/>
              </a:ext>
            </a:extLst>
          </p:cNvPr>
          <p:cNvSpPr txBox="1"/>
          <p:nvPr/>
        </p:nvSpPr>
        <p:spPr>
          <a:xfrm>
            <a:off x="1296141" y="1651299"/>
            <a:ext cx="3009530"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solidFill>
                  <a:schemeClr val="accent3"/>
                </a:solidFill>
              </a:rPr>
              <a:t>Introduction</a:t>
            </a:r>
          </a:p>
        </p:txBody>
      </p:sp>
      <p:sp>
        <p:nvSpPr>
          <p:cNvPr id="10" name="TextBox 9">
            <a:extLst>
              <a:ext uri="{FF2B5EF4-FFF2-40B4-BE49-F238E27FC236}">
                <a16:creationId xmlns:a16="http://schemas.microsoft.com/office/drawing/2014/main" id="{3F0D4FD1-35C8-496D-8EA7-1A4AF1ABA1A9}"/>
              </a:ext>
            </a:extLst>
          </p:cNvPr>
          <p:cNvSpPr txBox="1"/>
          <p:nvPr/>
        </p:nvSpPr>
        <p:spPr>
          <a:xfrm>
            <a:off x="1296139" y="2759555"/>
            <a:ext cx="3364636" cy="461665"/>
          </a:xfrm>
          <a:prstGeom prst="rect">
            <a:avLst/>
          </a:prstGeom>
          <a:noFill/>
        </p:spPr>
        <p:txBody>
          <a:bodyPr wrap="square" rtlCol="0">
            <a:spAutoFit/>
          </a:bodyPr>
          <a:lstStyle>
            <a:defPPr>
              <a:defRPr lang="en-US"/>
            </a:defPPr>
            <a:lvl1pPr marL="342900" indent="-342900">
              <a:buFont typeface="Wingdings" panose="05000000000000000000" pitchFamily="2" charset="2"/>
              <a:buChar char="Ø"/>
              <a:defRPr sz="2400" b="1">
                <a:solidFill>
                  <a:schemeClr val="accent3"/>
                </a:solidFill>
              </a:defRPr>
            </a:lvl1pPr>
          </a:lstStyle>
          <a:p>
            <a:r>
              <a:rPr lang="en-US" dirty="0"/>
              <a:t>objective</a:t>
            </a:r>
          </a:p>
        </p:txBody>
      </p:sp>
      <p:sp>
        <p:nvSpPr>
          <p:cNvPr id="11" name="TextBox 10">
            <a:extLst>
              <a:ext uri="{FF2B5EF4-FFF2-40B4-BE49-F238E27FC236}">
                <a16:creationId xmlns:a16="http://schemas.microsoft.com/office/drawing/2014/main" id="{427EDF03-08C8-463B-B119-39C42F067A0D}"/>
              </a:ext>
            </a:extLst>
          </p:cNvPr>
          <p:cNvSpPr txBox="1"/>
          <p:nvPr/>
        </p:nvSpPr>
        <p:spPr>
          <a:xfrm>
            <a:off x="1296139" y="3360697"/>
            <a:ext cx="3009530" cy="461665"/>
          </a:xfrm>
          <a:prstGeom prst="rect">
            <a:avLst/>
          </a:prstGeom>
          <a:noFill/>
        </p:spPr>
        <p:txBody>
          <a:bodyPr wrap="square" rtlCol="0">
            <a:spAutoFit/>
          </a:bodyPr>
          <a:lstStyle>
            <a:defPPr>
              <a:defRPr lang="en-US"/>
            </a:defPPr>
            <a:lvl1pPr marL="342900" indent="-342900">
              <a:buFont typeface="Wingdings" panose="05000000000000000000" pitchFamily="2" charset="2"/>
              <a:buChar char="Ø"/>
              <a:defRPr sz="2400" b="1">
                <a:solidFill>
                  <a:schemeClr val="accent2"/>
                </a:solidFill>
              </a:defRPr>
            </a:lvl1pPr>
          </a:lstStyle>
          <a:p>
            <a:r>
              <a:rPr lang="en-US" dirty="0">
                <a:solidFill>
                  <a:schemeClr val="accent3"/>
                </a:solidFill>
              </a:rPr>
              <a:t>Functionality</a:t>
            </a:r>
          </a:p>
        </p:txBody>
      </p:sp>
      <p:sp>
        <p:nvSpPr>
          <p:cNvPr id="12" name="TextBox 11">
            <a:extLst>
              <a:ext uri="{FF2B5EF4-FFF2-40B4-BE49-F238E27FC236}">
                <a16:creationId xmlns:a16="http://schemas.microsoft.com/office/drawing/2014/main" id="{0FF63E81-0E85-47B4-AE42-EEBAEBE74A41}"/>
              </a:ext>
            </a:extLst>
          </p:cNvPr>
          <p:cNvSpPr txBox="1"/>
          <p:nvPr/>
        </p:nvSpPr>
        <p:spPr>
          <a:xfrm>
            <a:off x="1296139" y="3937350"/>
            <a:ext cx="4234647" cy="461665"/>
          </a:xfrm>
          <a:prstGeom prst="rect">
            <a:avLst/>
          </a:prstGeom>
          <a:noFill/>
        </p:spPr>
        <p:txBody>
          <a:bodyPr wrap="square" rtlCol="0">
            <a:spAutoFit/>
          </a:bodyPr>
          <a:lstStyle>
            <a:defPPr>
              <a:defRPr lang="en-US"/>
            </a:defPPr>
            <a:lvl1pPr marL="342900" indent="-342900">
              <a:buFont typeface="Wingdings" panose="05000000000000000000" pitchFamily="2" charset="2"/>
              <a:buChar char="Ø"/>
              <a:defRPr sz="2400" b="1">
                <a:solidFill>
                  <a:schemeClr val="accent3"/>
                </a:solidFill>
              </a:defRPr>
            </a:lvl1pPr>
          </a:lstStyle>
          <a:p>
            <a:r>
              <a:rPr lang="en-US" dirty="0"/>
              <a:t>MySQL Quary</a:t>
            </a:r>
          </a:p>
        </p:txBody>
      </p:sp>
      <p:sp>
        <p:nvSpPr>
          <p:cNvPr id="13" name="TextBox 12">
            <a:extLst>
              <a:ext uri="{FF2B5EF4-FFF2-40B4-BE49-F238E27FC236}">
                <a16:creationId xmlns:a16="http://schemas.microsoft.com/office/drawing/2014/main" id="{227FDE59-706E-4371-8081-EF23695B65C7}"/>
              </a:ext>
            </a:extLst>
          </p:cNvPr>
          <p:cNvSpPr txBox="1"/>
          <p:nvPr/>
        </p:nvSpPr>
        <p:spPr>
          <a:xfrm>
            <a:off x="1296139" y="4514004"/>
            <a:ext cx="4234647" cy="461665"/>
          </a:xfrm>
          <a:prstGeom prst="rect">
            <a:avLst/>
          </a:prstGeom>
          <a:noFill/>
        </p:spPr>
        <p:txBody>
          <a:bodyPr wrap="square" rtlCol="0">
            <a:spAutoFit/>
          </a:bodyPr>
          <a:lstStyle>
            <a:defPPr>
              <a:defRPr lang="en-US"/>
            </a:defPPr>
            <a:lvl1pPr marL="342900" indent="-342900">
              <a:buFont typeface="Wingdings" panose="05000000000000000000" pitchFamily="2" charset="2"/>
              <a:buChar char="Ø"/>
              <a:defRPr sz="2400" b="1">
                <a:solidFill>
                  <a:schemeClr val="accent2"/>
                </a:solidFill>
              </a:defRPr>
            </a:lvl1pPr>
          </a:lstStyle>
          <a:p>
            <a:r>
              <a:rPr lang="en-US" dirty="0">
                <a:solidFill>
                  <a:schemeClr val="accent3"/>
                </a:solidFill>
              </a:rPr>
              <a:t>Conclusion</a:t>
            </a:r>
          </a:p>
        </p:txBody>
      </p:sp>
      <p:pic>
        <p:nvPicPr>
          <p:cNvPr id="15" name="Picture 14">
            <a:extLst>
              <a:ext uri="{FF2B5EF4-FFF2-40B4-BE49-F238E27FC236}">
                <a16:creationId xmlns:a16="http://schemas.microsoft.com/office/drawing/2014/main" id="{9D164275-C345-48FF-8B5F-1A58169084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5793" y="253014"/>
            <a:ext cx="5974672" cy="6351971"/>
          </a:xfrm>
          <a:prstGeom prst="rect">
            <a:avLst/>
          </a:prstGeom>
        </p:spPr>
      </p:pic>
      <p:sp>
        <p:nvSpPr>
          <p:cNvPr id="16" name="TextBox 15">
            <a:extLst>
              <a:ext uri="{FF2B5EF4-FFF2-40B4-BE49-F238E27FC236}">
                <a16:creationId xmlns:a16="http://schemas.microsoft.com/office/drawing/2014/main" id="{DC96BF12-C6DC-4DAD-AA68-00A5B6807E76}"/>
              </a:ext>
            </a:extLst>
          </p:cNvPr>
          <p:cNvSpPr txBox="1"/>
          <p:nvPr/>
        </p:nvSpPr>
        <p:spPr>
          <a:xfrm>
            <a:off x="1278382" y="2192521"/>
            <a:ext cx="3468716"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solidFill>
                  <a:schemeClr val="accent3"/>
                </a:solidFill>
              </a:rPr>
              <a:t>Problem</a:t>
            </a:r>
            <a:r>
              <a:rPr lang="en-US" sz="2400" b="1" dirty="0">
                <a:solidFill>
                  <a:schemeClr val="accent2"/>
                </a:solidFill>
              </a:rPr>
              <a:t> </a:t>
            </a:r>
            <a:r>
              <a:rPr lang="en-US" sz="2400" b="1" dirty="0">
                <a:solidFill>
                  <a:schemeClr val="accent3"/>
                </a:solidFill>
              </a:rPr>
              <a:t>Statement</a:t>
            </a:r>
          </a:p>
        </p:txBody>
      </p:sp>
    </p:spTree>
    <p:extLst>
      <p:ext uri="{BB962C8B-B14F-4D97-AF65-F5344CB8AC3E}">
        <p14:creationId xmlns:p14="http://schemas.microsoft.com/office/powerpoint/2010/main" val="828440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6241D9B6-42B9-45A4-BC55-48D09C7BF5A8}"/>
              </a:ext>
            </a:extLst>
          </p:cNvPr>
          <p:cNvSpPr/>
          <p:nvPr/>
        </p:nvSpPr>
        <p:spPr>
          <a:xfrm flipV="1">
            <a:off x="4279037" y="648065"/>
            <a:ext cx="3444539" cy="5232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0EBD654-AB52-4FED-BE04-716C49B55A7F}"/>
              </a:ext>
            </a:extLst>
          </p:cNvPr>
          <p:cNvSpPr txBox="1"/>
          <p:nvPr/>
        </p:nvSpPr>
        <p:spPr>
          <a:xfrm>
            <a:off x="4412204" y="648065"/>
            <a:ext cx="3311372" cy="523220"/>
          </a:xfrm>
          <a:prstGeom prst="rect">
            <a:avLst/>
          </a:prstGeom>
          <a:noFill/>
        </p:spPr>
        <p:txBody>
          <a:bodyPr wrap="square" rtlCol="0">
            <a:spAutoFit/>
          </a:bodyPr>
          <a:lstStyle/>
          <a:p>
            <a:r>
              <a:rPr lang="en-US" sz="2800" b="1" dirty="0"/>
              <a:t>        Introduction</a:t>
            </a:r>
          </a:p>
        </p:txBody>
      </p:sp>
      <p:sp>
        <p:nvSpPr>
          <p:cNvPr id="6" name="Left Brace 5">
            <a:extLst>
              <a:ext uri="{FF2B5EF4-FFF2-40B4-BE49-F238E27FC236}">
                <a16:creationId xmlns:a16="http://schemas.microsoft.com/office/drawing/2014/main" id="{CFC76E3D-1B22-4B25-86B8-FA981A144CA2}"/>
              </a:ext>
            </a:extLst>
          </p:cNvPr>
          <p:cNvSpPr/>
          <p:nvPr/>
        </p:nvSpPr>
        <p:spPr>
          <a:xfrm>
            <a:off x="3969058" y="732124"/>
            <a:ext cx="390618" cy="345667"/>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w="0"/>
              <a:effectLst>
                <a:outerShdw blurRad="38100" dist="19050" dir="2700000" algn="tl" rotWithShape="0">
                  <a:schemeClr val="dk1">
                    <a:alpha val="40000"/>
                  </a:schemeClr>
                </a:outerShdw>
              </a:effectLst>
            </a:endParaRPr>
          </a:p>
        </p:txBody>
      </p:sp>
      <p:sp>
        <p:nvSpPr>
          <p:cNvPr id="7" name="Right Brace 6">
            <a:extLst>
              <a:ext uri="{FF2B5EF4-FFF2-40B4-BE49-F238E27FC236}">
                <a16:creationId xmlns:a16="http://schemas.microsoft.com/office/drawing/2014/main" id="{8E72E900-C71C-40C0-9684-87C37C71F748}"/>
              </a:ext>
            </a:extLst>
          </p:cNvPr>
          <p:cNvSpPr/>
          <p:nvPr/>
        </p:nvSpPr>
        <p:spPr>
          <a:xfrm>
            <a:off x="7686591" y="732124"/>
            <a:ext cx="273728" cy="345667"/>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w="0"/>
              <a:effectLst>
                <a:outerShdw blurRad="38100" dist="19050" dir="2700000" algn="tl" rotWithShape="0">
                  <a:schemeClr val="dk1">
                    <a:alpha val="40000"/>
                  </a:schemeClr>
                </a:outerShdw>
              </a:effectLst>
            </a:endParaRPr>
          </a:p>
        </p:txBody>
      </p:sp>
      <p:sp>
        <p:nvSpPr>
          <p:cNvPr id="8" name="TextBox 7">
            <a:extLst>
              <a:ext uri="{FF2B5EF4-FFF2-40B4-BE49-F238E27FC236}">
                <a16:creationId xmlns:a16="http://schemas.microsoft.com/office/drawing/2014/main" id="{CBB67D76-ACD6-4F2A-8FD4-7767031ECE4E}"/>
              </a:ext>
            </a:extLst>
          </p:cNvPr>
          <p:cNvSpPr txBox="1"/>
          <p:nvPr/>
        </p:nvSpPr>
        <p:spPr>
          <a:xfrm>
            <a:off x="1029809" y="2239617"/>
            <a:ext cx="10449017" cy="4247317"/>
          </a:xfrm>
          <a:prstGeom prst="rect">
            <a:avLst/>
          </a:prstGeom>
          <a:noFill/>
        </p:spPr>
        <p:txBody>
          <a:bodyPr wrap="square" rtlCol="0">
            <a:spAutoFit/>
          </a:bodyPr>
          <a:lstStyle/>
          <a:p>
            <a:r>
              <a:rPr lang="en-US" dirty="0">
                <a:solidFill>
                  <a:schemeClr val="accent4"/>
                </a:solidFill>
                <a:latin typeface="Söhne"/>
              </a:rPr>
              <a:t>Hello,</a:t>
            </a:r>
          </a:p>
          <a:p>
            <a:r>
              <a:rPr lang="en-US" dirty="0">
                <a:solidFill>
                  <a:schemeClr val="accent4"/>
                </a:solidFill>
                <a:latin typeface="Söhne"/>
              </a:rPr>
              <a:t>I am </a:t>
            </a:r>
            <a:r>
              <a:rPr lang="en-US" b="0" i="0" dirty="0">
                <a:solidFill>
                  <a:schemeClr val="accent4"/>
                </a:solidFill>
                <a:effectLst/>
                <a:latin typeface="Söhne"/>
              </a:rPr>
              <a:t>excited to introduce the Sales Pizza Project — a strategic initiative focused on elevating pizza sales through smart data and technology. Our goal is simple: enhance sales, delight customers, and streamline operations within the pizza industry.</a:t>
            </a:r>
          </a:p>
          <a:p>
            <a:r>
              <a:rPr lang="en-US" b="1" i="0" dirty="0">
                <a:solidFill>
                  <a:schemeClr val="accent4"/>
                </a:solidFill>
                <a:effectLst/>
                <a:latin typeface="Söhne"/>
              </a:rPr>
              <a:t>Key Highlights: </a:t>
            </a:r>
          </a:p>
          <a:p>
            <a:pPr algn="l"/>
            <a:r>
              <a:rPr lang="en-US" dirty="0">
                <a:solidFill>
                  <a:schemeClr val="accent4"/>
                </a:solidFill>
                <a:latin typeface="Söhne"/>
              </a:rPr>
              <a:t>                         </a:t>
            </a:r>
            <a:r>
              <a:rPr lang="en-US" b="1" i="0" dirty="0">
                <a:solidFill>
                  <a:schemeClr val="accent4"/>
                </a:solidFill>
                <a:effectLst/>
                <a:latin typeface="Söhne"/>
              </a:rPr>
              <a:t>Data-Driven Sales:</a:t>
            </a:r>
            <a:r>
              <a:rPr lang="en-US" b="0" i="0" dirty="0">
                <a:solidFill>
                  <a:schemeClr val="accent4"/>
                </a:solidFill>
                <a:effectLst/>
                <a:latin typeface="Söhne"/>
              </a:rPr>
              <a:t> Boost revenue with insights-driven sales strategies .</a:t>
            </a:r>
          </a:p>
          <a:p>
            <a:pPr algn="l"/>
            <a:r>
              <a:rPr lang="en-US" b="1" i="0" dirty="0">
                <a:solidFill>
                  <a:schemeClr val="accent4"/>
                </a:solidFill>
                <a:effectLst/>
                <a:latin typeface="Söhne"/>
              </a:rPr>
              <a:t>                         Customer Delight:</a:t>
            </a:r>
            <a:r>
              <a:rPr lang="en-US" b="0" i="0" dirty="0">
                <a:solidFill>
                  <a:schemeClr val="accent4"/>
                </a:solidFill>
                <a:effectLst/>
                <a:latin typeface="Söhne"/>
              </a:rPr>
              <a:t> Personalize experiences and promotions for happy customers.</a:t>
            </a:r>
          </a:p>
          <a:p>
            <a:pPr algn="l"/>
            <a:r>
              <a:rPr lang="en-US" b="1" i="0" dirty="0">
                <a:solidFill>
                  <a:schemeClr val="accent4"/>
                </a:solidFill>
                <a:effectLst/>
                <a:latin typeface="Söhne"/>
              </a:rPr>
              <a:t>                         Efficiency Matters:</a:t>
            </a:r>
            <a:r>
              <a:rPr lang="en-US" b="0" i="0" dirty="0">
                <a:solidFill>
                  <a:schemeClr val="accent4"/>
                </a:solidFill>
                <a:effectLst/>
                <a:latin typeface="Söhne"/>
              </a:rPr>
              <a:t> Streamline operations for smoother and cost-effective processes.</a:t>
            </a:r>
          </a:p>
          <a:p>
            <a:pPr algn="l"/>
            <a:r>
              <a:rPr lang="en-US" b="1" i="0" dirty="0">
                <a:solidFill>
                  <a:schemeClr val="accent4"/>
                </a:solidFill>
                <a:effectLst/>
                <a:latin typeface="Söhne"/>
              </a:rPr>
              <a:t>                         Tech Integration:</a:t>
            </a:r>
            <a:r>
              <a:rPr lang="en-US" b="0" i="0" dirty="0">
                <a:solidFill>
                  <a:schemeClr val="accent4"/>
                </a:solidFill>
                <a:effectLst/>
                <a:latin typeface="Söhne"/>
              </a:rPr>
              <a:t> Embrace modern solutions for seamless order management.</a:t>
            </a:r>
          </a:p>
          <a:p>
            <a:pPr algn="l"/>
            <a:endParaRPr lang="en-US" b="0" i="0" dirty="0">
              <a:solidFill>
                <a:schemeClr val="accent4"/>
              </a:solidFill>
              <a:effectLst/>
              <a:latin typeface="Söhne"/>
            </a:endParaRPr>
          </a:p>
          <a:p>
            <a:pPr algn="l"/>
            <a:r>
              <a:rPr lang="en-US" b="0" i="0" dirty="0">
                <a:solidFill>
                  <a:schemeClr val="accent4"/>
                </a:solidFill>
                <a:effectLst/>
                <a:latin typeface="Söhne"/>
              </a:rPr>
              <a:t>The Sales Pizza Project isn't just about pizza; it's about shaping the future of sales in the food industry. Dive in, explore our approach, and see the positive impact we're poised to make.</a:t>
            </a:r>
          </a:p>
          <a:p>
            <a:pPr algn="l"/>
            <a:r>
              <a:rPr lang="en-US" b="0" i="0" dirty="0">
                <a:solidFill>
                  <a:schemeClr val="accent4"/>
                </a:solidFill>
                <a:effectLst/>
                <a:latin typeface="Söhne"/>
              </a:rPr>
              <a:t>Thanks for your interest in the Sales Pizza Project!</a:t>
            </a:r>
          </a:p>
          <a:p>
            <a:pPr algn="l"/>
            <a:endParaRPr lang="en-US" b="0" i="0" dirty="0">
              <a:solidFill>
                <a:schemeClr val="accent4"/>
              </a:solidFill>
              <a:effectLst/>
              <a:latin typeface="Söhne"/>
            </a:endParaRPr>
          </a:p>
          <a:p>
            <a:endParaRPr lang="en-US" dirty="0">
              <a:solidFill>
                <a:schemeClr val="accent4"/>
              </a:solidFill>
            </a:endParaRPr>
          </a:p>
        </p:txBody>
      </p:sp>
      <p:pic>
        <p:nvPicPr>
          <p:cNvPr id="3" name="Picture 2">
            <a:extLst>
              <a:ext uri="{FF2B5EF4-FFF2-40B4-BE49-F238E27FC236}">
                <a16:creationId xmlns:a16="http://schemas.microsoft.com/office/drawing/2014/main" id="{C3B39211-1407-4846-B5A8-694E21CF3E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629" y="302174"/>
            <a:ext cx="2991210" cy="1757445"/>
          </a:xfrm>
          <a:prstGeom prst="rect">
            <a:avLst/>
          </a:prstGeom>
        </p:spPr>
      </p:pic>
    </p:spTree>
    <p:extLst>
      <p:ext uri="{BB962C8B-B14F-4D97-AF65-F5344CB8AC3E}">
        <p14:creationId xmlns:p14="http://schemas.microsoft.com/office/powerpoint/2010/main" val="42363630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DB399A03-E64B-4D4F-BD24-5D5CB2CF7FFE}"/>
              </a:ext>
            </a:extLst>
          </p:cNvPr>
          <p:cNvSpPr/>
          <p:nvPr/>
        </p:nvSpPr>
        <p:spPr>
          <a:xfrm flipV="1">
            <a:off x="4279037" y="648065"/>
            <a:ext cx="3444539" cy="5232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C99445B-AC4E-463A-9A4A-D7F0CBBCE6E8}"/>
              </a:ext>
            </a:extLst>
          </p:cNvPr>
          <p:cNvSpPr txBox="1"/>
          <p:nvPr/>
        </p:nvSpPr>
        <p:spPr>
          <a:xfrm>
            <a:off x="4440314" y="643347"/>
            <a:ext cx="3311372" cy="523220"/>
          </a:xfrm>
          <a:prstGeom prst="rect">
            <a:avLst/>
          </a:prstGeom>
          <a:noFill/>
        </p:spPr>
        <p:txBody>
          <a:bodyPr wrap="square" rtlCol="0">
            <a:spAutoFit/>
          </a:bodyPr>
          <a:lstStyle/>
          <a:p>
            <a:r>
              <a:rPr lang="en-US" sz="2800" b="1" dirty="0"/>
              <a:t>Problem statement</a:t>
            </a:r>
          </a:p>
        </p:txBody>
      </p:sp>
      <p:sp>
        <p:nvSpPr>
          <p:cNvPr id="3" name="TextBox 2">
            <a:extLst>
              <a:ext uri="{FF2B5EF4-FFF2-40B4-BE49-F238E27FC236}">
                <a16:creationId xmlns:a16="http://schemas.microsoft.com/office/drawing/2014/main" id="{9B6F889F-4BCD-4AB5-A1D8-EE8D8BFC8344}"/>
              </a:ext>
            </a:extLst>
          </p:cNvPr>
          <p:cNvSpPr txBox="1"/>
          <p:nvPr/>
        </p:nvSpPr>
        <p:spPr>
          <a:xfrm>
            <a:off x="2175030" y="2272681"/>
            <a:ext cx="8877670" cy="3170099"/>
          </a:xfrm>
          <a:prstGeom prst="rect">
            <a:avLst/>
          </a:prstGeom>
          <a:noFill/>
        </p:spPr>
        <p:txBody>
          <a:bodyPr wrap="square" rtlCol="0">
            <a:spAutoFit/>
          </a:bodyPr>
          <a:lstStyle/>
          <a:p>
            <a:r>
              <a:rPr lang="en-US" sz="2000" i="0" dirty="0">
                <a:solidFill>
                  <a:schemeClr val="accent4"/>
                </a:solidFill>
                <a:effectLst/>
                <a:latin typeface="Söhne"/>
              </a:rPr>
              <a:t>The current trend of declining pizza sales within our company signals a pressing challenge that demands immediate attention. Despite having a strong reputation for quality and taste, our pizza products are experiencing a consistent decrease in sales, leading to concerns about our market competitiveness and overall revenue. Understanding the reasons behind this decline is essential for devising targeted strategies to reinvigorate pizza sales, retain customer loyalty, and regain a prominent position in the market. Therefore, it is imperative to conduct a comprehensive analysis of the factors contributing to the decline in pizza sales and develop a robust action plan to reverse this trend and ensure sustained growth in our pizza product line.</a:t>
            </a:r>
            <a:endParaRPr lang="en-US" sz="2000" dirty="0">
              <a:solidFill>
                <a:schemeClr val="accent4"/>
              </a:solidFill>
            </a:endParaRPr>
          </a:p>
        </p:txBody>
      </p:sp>
      <p:sp>
        <p:nvSpPr>
          <p:cNvPr id="4" name="Left Brace 3">
            <a:extLst>
              <a:ext uri="{FF2B5EF4-FFF2-40B4-BE49-F238E27FC236}">
                <a16:creationId xmlns:a16="http://schemas.microsoft.com/office/drawing/2014/main" id="{B87E55D2-D4E3-4CCC-8A81-924F61343E3D}"/>
              </a:ext>
            </a:extLst>
          </p:cNvPr>
          <p:cNvSpPr/>
          <p:nvPr/>
        </p:nvSpPr>
        <p:spPr>
          <a:xfrm>
            <a:off x="3969058" y="732124"/>
            <a:ext cx="390618" cy="345667"/>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w="0"/>
              <a:effectLst>
                <a:outerShdw blurRad="38100" dist="19050" dir="2700000" algn="tl" rotWithShape="0">
                  <a:schemeClr val="dk1">
                    <a:alpha val="40000"/>
                  </a:schemeClr>
                </a:outerShdw>
              </a:effectLst>
            </a:endParaRPr>
          </a:p>
        </p:txBody>
      </p:sp>
      <p:sp>
        <p:nvSpPr>
          <p:cNvPr id="5" name="Right Brace 4">
            <a:extLst>
              <a:ext uri="{FF2B5EF4-FFF2-40B4-BE49-F238E27FC236}">
                <a16:creationId xmlns:a16="http://schemas.microsoft.com/office/drawing/2014/main" id="{5A376D6F-AAB2-4E0C-B8D3-4541DC730D69}"/>
              </a:ext>
            </a:extLst>
          </p:cNvPr>
          <p:cNvSpPr/>
          <p:nvPr/>
        </p:nvSpPr>
        <p:spPr>
          <a:xfrm>
            <a:off x="7686591" y="732124"/>
            <a:ext cx="273728" cy="345667"/>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w="0"/>
              <a:effectLst>
                <a:outerShdw blurRad="38100" dist="19050" dir="2700000" algn="tl" rotWithShape="0">
                  <a:schemeClr val="dk1">
                    <a:alpha val="40000"/>
                  </a:schemeClr>
                </a:outerShdw>
              </a:effectLst>
            </a:endParaRPr>
          </a:p>
        </p:txBody>
      </p:sp>
      <p:pic>
        <p:nvPicPr>
          <p:cNvPr id="8" name="Picture 7">
            <a:extLst>
              <a:ext uri="{FF2B5EF4-FFF2-40B4-BE49-F238E27FC236}">
                <a16:creationId xmlns:a16="http://schemas.microsoft.com/office/drawing/2014/main" id="{A1AAD8E9-9527-411E-8956-F2A166374A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690" y="305487"/>
            <a:ext cx="2093648" cy="2093648"/>
          </a:xfrm>
          <a:prstGeom prst="rect">
            <a:avLst/>
          </a:prstGeom>
        </p:spPr>
      </p:pic>
    </p:spTree>
    <p:extLst>
      <p:ext uri="{BB962C8B-B14F-4D97-AF65-F5344CB8AC3E}">
        <p14:creationId xmlns:p14="http://schemas.microsoft.com/office/powerpoint/2010/main" val="1362451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14B5EE4D-E030-4C55-A428-59F296306B1F}"/>
              </a:ext>
            </a:extLst>
          </p:cNvPr>
          <p:cNvSpPr/>
          <p:nvPr/>
        </p:nvSpPr>
        <p:spPr>
          <a:xfrm>
            <a:off x="4918229" y="701336"/>
            <a:ext cx="2539014" cy="4610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9AA579B-8A9C-4FE6-BC87-4CD95A533A2B}"/>
              </a:ext>
            </a:extLst>
          </p:cNvPr>
          <p:cNvSpPr txBox="1"/>
          <p:nvPr/>
        </p:nvSpPr>
        <p:spPr>
          <a:xfrm>
            <a:off x="4412204" y="648065"/>
            <a:ext cx="3311372" cy="523220"/>
          </a:xfrm>
          <a:prstGeom prst="rect">
            <a:avLst/>
          </a:prstGeom>
          <a:noFill/>
        </p:spPr>
        <p:txBody>
          <a:bodyPr wrap="square" rtlCol="0">
            <a:spAutoFit/>
          </a:bodyPr>
          <a:lstStyle/>
          <a:p>
            <a:r>
              <a:rPr lang="en-US" sz="2800" b="1" dirty="0"/>
              <a:t>             Objective </a:t>
            </a:r>
          </a:p>
        </p:txBody>
      </p:sp>
      <p:sp>
        <p:nvSpPr>
          <p:cNvPr id="3" name="TextBox 2">
            <a:extLst>
              <a:ext uri="{FF2B5EF4-FFF2-40B4-BE49-F238E27FC236}">
                <a16:creationId xmlns:a16="http://schemas.microsoft.com/office/drawing/2014/main" id="{05D5ECFE-26A6-4198-90D0-89FB864D0ED7}"/>
              </a:ext>
            </a:extLst>
          </p:cNvPr>
          <p:cNvSpPr txBox="1"/>
          <p:nvPr/>
        </p:nvSpPr>
        <p:spPr>
          <a:xfrm>
            <a:off x="2175030" y="1473695"/>
            <a:ext cx="8167456" cy="5324535"/>
          </a:xfrm>
          <a:prstGeom prst="rect">
            <a:avLst/>
          </a:prstGeom>
          <a:noFill/>
        </p:spPr>
        <p:txBody>
          <a:bodyPr wrap="square" rtlCol="0">
            <a:spAutoFit/>
          </a:bodyPr>
          <a:lstStyle>
            <a:defPPr>
              <a:defRPr lang="en-US"/>
            </a:defPPr>
            <a:lvl1pPr>
              <a:defRPr sz="2000" i="0">
                <a:solidFill>
                  <a:schemeClr val="accent2"/>
                </a:solidFill>
                <a:effectLst/>
                <a:latin typeface="Söhne"/>
              </a:defRPr>
            </a:lvl1pPr>
          </a:lstStyle>
          <a:p>
            <a:r>
              <a:rPr lang="en-US" dirty="0">
                <a:solidFill>
                  <a:schemeClr val="accent4"/>
                </a:solidFill>
              </a:rPr>
              <a:t>The overarching goal is to reverse the current trend of declining pizza sales and propel the brand towards sustainable growth. By implementing a comprehensive strategy, the objective is to boost pizza sales by a specific percentage, ensuring measurable and tangible results within a predetermined timeframe. </a:t>
            </a:r>
          </a:p>
          <a:p>
            <a:endParaRPr lang="en-US" dirty="0">
              <a:solidFill>
                <a:schemeClr val="accent4"/>
              </a:solidFill>
            </a:endParaRPr>
          </a:p>
          <a:p>
            <a:r>
              <a:rPr lang="en-US" dirty="0">
                <a:solidFill>
                  <a:schemeClr val="accent4"/>
                </a:solidFill>
              </a:rPr>
              <a:t>This entails a multifaceted approach, encompassing product innovation to cater to evolving consumer preferences, targeted marketing campaigns to interest and attract new customers, and a commitment to enhancing the overall quality of the pizza offerings.</a:t>
            </a:r>
          </a:p>
          <a:p>
            <a:endParaRPr lang="en-US" dirty="0">
              <a:solidFill>
                <a:schemeClr val="accent4"/>
              </a:solidFill>
            </a:endParaRPr>
          </a:p>
          <a:p>
            <a:r>
              <a:rPr lang="en-US" dirty="0">
                <a:solidFill>
                  <a:schemeClr val="accent4"/>
                </a:solidFill>
              </a:rPr>
              <a:t>Through the pursuit of these objectives, the aim is to not only drive short-term revenue gains but also to fortify the brand's image, making it synonymous with quality, innovation, and customer-centricity. Regular evaluation and adaptation of strategies will be crucial to ensure sustained success</a:t>
            </a:r>
          </a:p>
          <a:p>
            <a:endParaRPr lang="en-US" dirty="0">
              <a:solidFill>
                <a:schemeClr val="accent4"/>
              </a:solidFill>
            </a:endParaRPr>
          </a:p>
        </p:txBody>
      </p:sp>
      <p:sp>
        <p:nvSpPr>
          <p:cNvPr id="7" name="Left Brace 6">
            <a:extLst>
              <a:ext uri="{FF2B5EF4-FFF2-40B4-BE49-F238E27FC236}">
                <a16:creationId xmlns:a16="http://schemas.microsoft.com/office/drawing/2014/main" id="{CD2A9B20-6471-4822-AA2A-30393551D0B1}"/>
              </a:ext>
            </a:extLst>
          </p:cNvPr>
          <p:cNvSpPr/>
          <p:nvPr/>
        </p:nvSpPr>
        <p:spPr>
          <a:xfrm>
            <a:off x="4540931" y="743887"/>
            <a:ext cx="390618" cy="345667"/>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w="0"/>
              <a:effectLst>
                <a:outerShdw blurRad="38100" dist="19050" dir="2700000" algn="tl" rotWithShape="0">
                  <a:schemeClr val="dk1">
                    <a:alpha val="40000"/>
                  </a:schemeClr>
                </a:outerShdw>
              </a:effectLst>
            </a:endParaRPr>
          </a:p>
        </p:txBody>
      </p:sp>
      <p:sp>
        <p:nvSpPr>
          <p:cNvPr id="8" name="Right Brace 7">
            <a:extLst>
              <a:ext uri="{FF2B5EF4-FFF2-40B4-BE49-F238E27FC236}">
                <a16:creationId xmlns:a16="http://schemas.microsoft.com/office/drawing/2014/main" id="{407A9F14-6659-4D7C-AC46-2188A6430545}"/>
              </a:ext>
            </a:extLst>
          </p:cNvPr>
          <p:cNvSpPr/>
          <p:nvPr/>
        </p:nvSpPr>
        <p:spPr>
          <a:xfrm>
            <a:off x="7453545" y="743887"/>
            <a:ext cx="380995" cy="345667"/>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w="0"/>
              <a:effectLst>
                <a:outerShdw blurRad="38100" dist="19050" dir="2700000" algn="tl" rotWithShape="0">
                  <a:schemeClr val="dk1">
                    <a:alpha val="40000"/>
                  </a:schemeClr>
                </a:outerShdw>
              </a:effectLst>
            </a:endParaRPr>
          </a:p>
        </p:txBody>
      </p:sp>
      <p:pic>
        <p:nvPicPr>
          <p:cNvPr id="9" name="Picture 8">
            <a:extLst>
              <a:ext uri="{FF2B5EF4-FFF2-40B4-BE49-F238E27FC236}">
                <a16:creationId xmlns:a16="http://schemas.microsoft.com/office/drawing/2014/main" id="{513BA3C0-CEE7-4C14-84A6-5DAC53199E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127" y="271887"/>
            <a:ext cx="2010923" cy="1856775"/>
          </a:xfrm>
          <a:prstGeom prst="rect">
            <a:avLst/>
          </a:prstGeom>
        </p:spPr>
      </p:pic>
    </p:spTree>
    <p:extLst>
      <p:ext uri="{BB962C8B-B14F-4D97-AF65-F5344CB8AC3E}">
        <p14:creationId xmlns:p14="http://schemas.microsoft.com/office/powerpoint/2010/main" val="194642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E92BC55-E302-4DE5-9CC2-C9051E9FCC0F}"/>
              </a:ext>
            </a:extLst>
          </p:cNvPr>
          <p:cNvSpPr/>
          <p:nvPr/>
        </p:nvSpPr>
        <p:spPr>
          <a:xfrm>
            <a:off x="4989250" y="590680"/>
            <a:ext cx="2467992" cy="5584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E29A60B-6080-4481-A0BC-0016B6F6228A}"/>
              </a:ext>
            </a:extLst>
          </p:cNvPr>
          <p:cNvSpPr txBox="1"/>
          <p:nvPr/>
        </p:nvSpPr>
        <p:spPr>
          <a:xfrm>
            <a:off x="5184559" y="590680"/>
            <a:ext cx="2272683" cy="523220"/>
          </a:xfrm>
          <a:prstGeom prst="rect">
            <a:avLst/>
          </a:prstGeom>
          <a:noFill/>
        </p:spPr>
        <p:txBody>
          <a:bodyPr wrap="square" rtlCol="0">
            <a:spAutoFit/>
          </a:bodyPr>
          <a:lstStyle/>
          <a:p>
            <a:r>
              <a:rPr lang="en-US" sz="2800" dirty="0"/>
              <a:t>Functionality</a:t>
            </a:r>
          </a:p>
        </p:txBody>
      </p:sp>
      <p:sp>
        <p:nvSpPr>
          <p:cNvPr id="5" name="Left Brace 4">
            <a:extLst>
              <a:ext uri="{FF2B5EF4-FFF2-40B4-BE49-F238E27FC236}">
                <a16:creationId xmlns:a16="http://schemas.microsoft.com/office/drawing/2014/main" id="{831B212E-F970-4677-A3CE-59B3F70D3427}"/>
              </a:ext>
            </a:extLst>
          </p:cNvPr>
          <p:cNvSpPr/>
          <p:nvPr/>
        </p:nvSpPr>
        <p:spPr>
          <a:xfrm>
            <a:off x="4598632" y="697070"/>
            <a:ext cx="390618" cy="345667"/>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w="0"/>
              <a:effectLst>
                <a:outerShdw blurRad="38100" dist="19050" dir="2700000" algn="tl" rotWithShape="0">
                  <a:schemeClr val="dk1">
                    <a:alpha val="40000"/>
                  </a:schemeClr>
                </a:outerShdw>
              </a:effectLst>
            </a:endParaRPr>
          </a:p>
        </p:txBody>
      </p:sp>
      <p:sp>
        <p:nvSpPr>
          <p:cNvPr id="6" name="Right Brace 5">
            <a:extLst>
              <a:ext uri="{FF2B5EF4-FFF2-40B4-BE49-F238E27FC236}">
                <a16:creationId xmlns:a16="http://schemas.microsoft.com/office/drawing/2014/main" id="{4094DFFF-0720-471B-9567-5559DB2448C1}"/>
              </a:ext>
            </a:extLst>
          </p:cNvPr>
          <p:cNvSpPr/>
          <p:nvPr/>
        </p:nvSpPr>
        <p:spPr>
          <a:xfrm>
            <a:off x="7418033" y="681741"/>
            <a:ext cx="380995" cy="345667"/>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w="0"/>
              <a:effectLst>
                <a:outerShdw blurRad="38100" dist="19050" dir="2700000" algn="tl" rotWithShape="0">
                  <a:schemeClr val="dk1">
                    <a:alpha val="40000"/>
                  </a:schemeClr>
                </a:outerShdw>
              </a:effectLst>
            </a:endParaRPr>
          </a:p>
        </p:txBody>
      </p:sp>
      <p:sp>
        <p:nvSpPr>
          <p:cNvPr id="7" name="TextBox 6">
            <a:extLst>
              <a:ext uri="{FF2B5EF4-FFF2-40B4-BE49-F238E27FC236}">
                <a16:creationId xmlns:a16="http://schemas.microsoft.com/office/drawing/2014/main" id="{EAEF440C-F5AE-48C0-BC52-A7652524E2E3}"/>
              </a:ext>
            </a:extLst>
          </p:cNvPr>
          <p:cNvSpPr txBox="1"/>
          <p:nvPr/>
        </p:nvSpPr>
        <p:spPr>
          <a:xfrm>
            <a:off x="2175029" y="1674576"/>
            <a:ext cx="9081856" cy="707886"/>
          </a:xfrm>
          <a:prstGeom prst="rect">
            <a:avLst/>
          </a:prstGeom>
          <a:noFill/>
        </p:spPr>
        <p:txBody>
          <a:bodyPr wrap="square" rtlCol="0">
            <a:spAutoFit/>
          </a:bodyPr>
          <a:lstStyle>
            <a:defPPr>
              <a:defRPr lang="en-US"/>
            </a:defPPr>
            <a:lvl1pPr>
              <a:defRPr sz="2000" i="0">
                <a:solidFill>
                  <a:schemeClr val="accent2"/>
                </a:solidFill>
                <a:effectLst/>
                <a:latin typeface="Söhne"/>
              </a:defRPr>
            </a:lvl1pPr>
          </a:lstStyle>
          <a:p>
            <a:r>
              <a:rPr lang="en-US" dirty="0">
                <a:solidFill>
                  <a:schemeClr val="accent4"/>
                </a:solidFill>
              </a:rPr>
              <a:t> I have used different types of functions and clause solve this problem on MySQL to</a:t>
            </a:r>
          </a:p>
          <a:p>
            <a:r>
              <a:rPr lang="en-US" dirty="0">
                <a:solidFill>
                  <a:schemeClr val="accent4"/>
                </a:solidFill>
              </a:rPr>
              <a:t> help me Find the trend of data , summarize of sales and  market analysis.</a:t>
            </a:r>
          </a:p>
        </p:txBody>
      </p:sp>
      <p:sp>
        <p:nvSpPr>
          <p:cNvPr id="8" name="TextBox 7">
            <a:extLst>
              <a:ext uri="{FF2B5EF4-FFF2-40B4-BE49-F238E27FC236}">
                <a16:creationId xmlns:a16="http://schemas.microsoft.com/office/drawing/2014/main" id="{B9CDE2AD-CE08-4519-B9DA-7424648BF732}"/>
              </a:ext>
            </a:extLst>
          </p:cNvPr>
          <p:cNvSpPr txBox="1"/>
          <p:nvPr/>
        </p:nvSpPr>
        <p:spPr>
          <a:xfrm>
            <a:off x="2175029" y="2551788"/>
            <a:ext cx="8744505" cy="707886"/>
          </a:xfrm>
          <a:prstGeom prst="rect">
            <a:avLst/>
          </a:prstGeom>
          <a:noFill/>
        </p:spPr>
        <p:txBody>
          <a:bodyPr wrap="square" rtlCol="0">
            <a:spAutoFit/>
          </a:bodyPr>
          <a:lstStyle>
            <a:defPPr>
              <a:defRPr lang="en-US"/>
            </a:defPPr>
            <a:lvl1pPr>
              <a:defRPr sz="2000" i="0">
                <a:solidFill>
                  <a:schemeClr val="accent2"/>
                </a:solidFill>
                <a:effectLst/>
                <a:latin typeface="Söhne"/>
              </a:defRPr>
            </a:lvl1pPr>
          </a:lstStyle>
          <a:p>
            <a:r>
              <a:rPr lang="en-US" dirty="0">
                <a:solidFill>
                  <a:schemeClr val="accent4"/>
                </a:solidFill>
              </a:rPr>
              <a:t>Aggregate function -: Sum , count ,avg  ,max to find total sales , number of quantity                </a:t>
            </a:r>
          </a:p>
          <a:p>
            <a:r>
              <a:rPr lang="en-US" dirty="0">
                <a:solidFill>
                  <a:schemeClr val="accent4"/>
                </a:solidFill>
              </a:rPr>
              <a:t>                                       pizza sales , avg. of sales per order  and maximum sales                                    </a:t>
            </a:r>
          </a:p>
        </p:txBody>
      </p:sp>
      <p:sp>
        <p:nvSpPr>
          <p:cNvPr id="9" name="TextBox 8">
            <a:extLst>
              <a:ext uri="{FF2B5EF4-FFF2-40B4-BE49-F238E27FC236}">
                <a16:creationId xmlns:a16="http://schemas.microsoft.com/office/drawing/2014/main" id="{A29CE075-A4D3-4B36-B04B-3AC414DA889C}"/>
              </a:ext>
            </a:extLst>
          </p:cNvPr>
          <p:cNvSpPr txBox="1"/>
          <p:nvPr/>
        </p:nvSpPr>
        <p:spPr>
          <a:xfrm>
            <a:off x="2175029" y="3429000"/>
            <a:ext cx="8744505" cy="707886"/>
          </a:xfrm>
          <a:prstGeom prst="rect">
            <a:avLst/>
          </a:prstGeom>
          <a:noFill/>
        </p:spPr>
        <p:txBody>
          <a:bodyPr wrap="square" rtlCol="0">
            <a:spAutoFit/>
          </a:bodyPr>
          <a:lstStyle>
            <a:defPPr>
              <a:defRPr lang="en-US"/>
            </a:defPPr>
            <a:lvl1pPr>
              <a:defRPr sz="2000" i="0">
                <a:solidFill>
                  <a:schemeClr val="accent2"/>
                </a:solidFill>
                <a:effectLst/>
                <a:latin typeface="Söhne"/>
              </a:defRPr>
            </a:lvl1pPr>
          </a:lstStyle>
          <a:p>
            <a:r>
              <a:rPr lang="en-US" dirty="0">
                <a:solidFill>
                  <a:schemeClr val="accent4"/>
                </a:solidFill>
              </a:rPr>
              <a:t>Date function -: Day name , Month name , Year , Hour  with help of date function </a:t>
            </a:r>
          </a:p>
          <a:p>
            <a:r>
              <a:rPr lang="en-US" dirty="0">
                <a:solidFill>
                  <a:schemeClr val="accent4"/>
                </a:solidFill>
              </a:rPr>
              <a:t>                             I found trend of Sales. </a:t>
            </a:r>
          </a:p>
        </p:txBody>
      </p:sp>
      <p:sp>
        <p:nvSpPr>
          <p:cNvPr id="10" name="TextBox 9">
            <a:extLst>
              <a:ext uri="{FF2B5EF4-FFF2-40B4-BE49-F238E27FC236}">
                <a16:creationId xmlns:a16="http://schemas.microsoft.com/office/drawing/2014/main" id="{EED84FED-8860-4A29-8375-72863A542EB0}"/>
              </a:ext>
            </a:extLst>
          </p:cNvPr>
          <p:cNvSpPr txBox="1"/>
          <p:nvPr/>
        </p:nvSpPr>
        <p:spPr>
          <a:xfrm>
            <a:off x="2175028" y="4328328"/>
            <a:ext cx="8971509" cy="1938992"/>
          </a:xfrm>
          <a:prstGeom prst="rect">
            <a:avLst/>
          </a:prstGeom>
          <a:noFill/>
        </p:spPr>
        <p:txBody>
          <a:bodyPr wrap="square" rtlCol="0">
            <a:spAutoFit/>
          </a:bodyPr>
          <a:lstStyle>
            <a:defPPr>
              <a:defRPr lang="en-US"/>
            </a:defPPr>
            <a:lvl1pPr>
              <a:defRPr sz="2000" i="0">
                <a:solidFill>
                  <a:schemeClr val="accent2"/>
                </a:solidFill>
                <a:effectLst/>
                <a:latin typeface="Söhne"/>
              </a:defRPr>
            </a:lvl1pPr>
          </a:lstStyle>
          <a:p>
            <a:r>
              <a:rPr lang="en-US" dirty="0">
                <a:solidFill>
                  <a:schemeClr val="accent4"/>
                </a:solidFill>
              </a:rPr>
              <a:t>Different Clause :-  </a:t>
            </a:r>
          </a:p>
          <a:p>
            <a:r>
              <a:rPr lang="en-US" dirty="0">
                <a:solidFill>
                  <a:schemeClr val="accent4"/>
                </a:solidFill>
              </a:rPr>
              <a:t>A) Group by :- It used to group rows that have the same values  in specified  columns </a:t>
            </a:r>
          </a:p>
          <a:p>
            <a:r>
              <a:rPr lang="en-US" dirty="0">
                <a:solidFill>
                  <a:schemeClr val="accent4"/>
                </a:solidFill>
              </a:rPr>
              <a:t>                          into summary rows, like "total sales per category”</a:t>
            </a:r>
          </a:p>
          <a:p>
            <a:r>
              <a:rPr lang="en-US" dirty="0">
                <a:solidFill>
                  <a:schemeClr val="accent4"/>
                </a:solidFill>
              </a:rPr>
              <a:t>B) Order by :-  It used to group rows that have the same values in specified</a:t>
            </a:r>
          </a:p>
          <a:p>
            <a:r>
              <a:rPr lang="en-US" dirty="0">
                <a:solidFill>
                  <a:schemeClr val="accent4"/>
                </a:solidFill>
              </a:rPr>
              <a:t>                          columns into summary rows, like "total sales per category“</a:t>
            </a:r>
          </a:p>
          <a:p>
            <a:r>
              <a:rPr lang="en-US" dirty="0">
                <a:solidFill>
                  <a:schemeClr val="accent4"/>
                </a:solidFill>
              </a:rPr>
              <a:t>C) Limit :-         It used restrict the number of rows returned by a query.</a:t>
            </a:r>
          </a:p>
        </p:txBody>
      </p:sp>
      <p:pic>
        <p:nvPicPr>
          <p:cNvPr id="20" name="Picture 19">
            <a:extLst>
              <a:ext uri="{FF2B5EF4-FFF2-40B4-BE49-F238E27FC236}">
                <a16:creationId xmlns:a16="http://schemas.microsoft.com/office/drawing/2014/main" id="{1209B055-114C-4D6A-A1E4-F92A72C233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20" y="258715"/>
            <a:ext cx="2027619" cy="1864909"/>
          </a:xfrm>
          <a:prstGeom prst="rect">
            <a:avLst/>
          </a:prstGeom>
        </p:spPr>
      </p:pic>
    </p:spTree>
    <p:extLst>
      <p:ext uri="{BB962C8B-B14F-4D97-AF65-F5344CB8AC3E}">
        <p14:creationId xmlns:p14="http://schemas.microsoft.com/office/powerpoint/2010/main" val="1107086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13A7C5C1-4DB8-4190-8057-530B68D0F703}"/>
              </a:ext>
            </a:extLst>
          </p:cNvPr>
          <p:cNvSpPr/>
          <p:nvPr/>
        </p:nvSpPr>
        <p:spPr>
          <a:xfrm>
            <a:off x="4589755" y="271190"/>
            <a:ext cx="2991775" cy="5232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9C772D4-2FE9-4C18-856A-1C4D5E5C6F94}"/>
              </a:ext>
            </a:extLst>
          </p:cNvPr>
          <p:cNvSpPr txBox="1"/>
          <p:nvPr/>
        </p:nvSpPr>
        <p:spPr>
          <a:xfrm>
            <a:off x="5027350" y="244697"/>
            <a:ext cx="3142695" cy="523220"/>
          </a:xfrm>
          <a:prstGeom prst="rect">
            <a:avLst/>
          </a:prstGeom>
          <a:noFill/>
        </p:spPr>
        <p:txBody>
          <a:bodyPr wrap="square" rtlCol="0">
            <a:spAutoFit/>
          </a:bodyPr>
          <a:lstStyle>
            <a:defPPr>
              <a:defRPr lang="en-US"/>
            </a:defPPr>
            <a:lvl1pPr>
              <a:defRPr sz="2800"/>
            </a:lvl1pPr>
          </a:lstStyle>
          <a:p>
            <a:r>
              <a:rPr lang="en-US" dirty="0"/>
              <a:t>MySQL Quary</a:t>
            </a:r>
          </a:p>
        </p:txBody>
      </p:sp>
      <p:sp>
        <p:nvSpPr>
          <p:cNvPr id="5" name="Left Brace 4">
            <a:extLst>
              <a:ext uri="{FF2B5EF4-FFF2-40B4-BE49-F238E27FC236}">
                <a16:creationId xmlns:a16="http://schemas.microsoft.com/office/drawing/2014/main" id="{28200CB6-0B2A-40D9-8C5A-8A596D640457}"/>
              </a:ext>
            </a:extLst>
          </p:cNvPr>
          <p:cNvSpPr/>
          <p:nvPr/>
        </p:nvSpPr>
        <p:spPr>
          <a:xfrm>
            <a:off x="4260360" y="350878"/>
            <a:ext cx="390618" cy="345667"/>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w="0"/>
              <a:effectLst>
                <a:outerShdw blurRad="38100" dist="19050" dir="2700000" algn="tl" rotWithShape="0">
                  <a:schemeClr val="dk1">
                    <a:alpha val="40000"/>
                  </a:schemeClr>
                </a:outerShdw>
              </a:effectLst>
            </a:endParaRPr>
          </a:p>
        </p:txBody>
      </p:sp>
      <p:sp>
        <p:nvSpPr>
          <p:cNvPr id="6" name="Right Brace 5">
            <a:extLst>
              <a:ext uri="{FF2B5EF4-FFF2-40B4-BE49-F238E27FC236}">
                <a16:creationId xmlns:a16="http://schemas.microsoft.com/office/drawing/2014/main" id="{C4AD0FD7-13B6-47C6-ACE9-01DA0BDDD873}"/>
              </a:ext>
            </a:extLst>
          </p:cNvPr>
          <p:cNvSpPr/>
          <p:nvPr/>
        </p:nvSpPr>
        <p:spPr>
          <a:xfrm>
            <a:off x="7494792" y="350878"/>
            <a:ext cx="380995" cy="345667"/>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w="0"/>
              <a:effectLst>
                <a:outerShdw blurRad="38100" dist="19050" dir="2700000" algn="tl" rotWithShape="0">
                  <a:schemeClr val="dk1">
                    <a:alpha val="40000"/>
                  </a:schemeClr>
                </a:outerShdw>
              </a:effectLst>
            </a:endParaRPr>
          </a:p>
        </p:txBody>
      </p:sp>
      <p:pic>
        <p:nvPicPr>
          <p:cNvPr id="16" name="Picture 15">
            <a:extLst>
              <a:ext uri="{FF2B5EF4-FFF2-40B4-BE49-F238E27FC236}">
                <a16:creationId xmlns:a16="http://schemas.microsoft.com/office/drawing/2014/main" id="{DDAF7C66-83E5-4C3B-B70B-2C1A413550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418" y="4584708"/>
            <a:ext cx="6535815" cy="755693"/>
          </a:xfrm>
          <a:prstGeom prst="rect">
            <a:avLst/>
          </a:prstGeom>
        </p:spPr>
      </p:pic>
      <p:sp>
        <p:nvSpPr>
          <p:cNvPr id="14" name="Rectangle: Rounded Corners 13">
            <a:extLst>
              <a:ext uri="{FF2B5EF4-FFF2-40B4-BE49-F238E27FC236}">
                <a16:creationId xmlns:a16="http://schemas.microsoft.com/office/drawing/2014/main" id="{D18C7035-1634-43AD-A3AC-5A4D2DD99C04}"/>
              </a:ext>
            </a:extLst>
          </p:cNvPr>
          <p:cNvSpPr/>
          <p:nvPr/>
        </p:nvSpPr>
        <p:spPr>
          <a:xfrm>
            <a:off x="1473695" y="5546961"/>
            <a:ext cx="4490245" cy="86185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accent2">
                  <a:lumMod val="60000"/>
                  <a:lumOff val="40000"/>
                </a:schemeClr>
              </a:solidFill>
            </a:endParaRPr>
          </a:p>
        </p:txBody>
      </p:sp>
      <p:pic>
        <p:nvPicPr>
          <p:cNvPr id="13" name="Picture 12">
            <a:extLst>
              <a:ext uri="{FF2B5EF4-FFF2-40B4-BE49-F238E27FC236}">
                <a16:creationId xmlns:a16="http://schemas.microsoft.com/office/drawing/2014/main" id="{606090BC-77B7-4C2D-8B45-E2C82EA053FC}"/>
              </a:ext>
            </a:extLst>
          </p:cNvPr>
          <p:cNvPicPr/>
          <p:nvPr/>
        </p:nvPicPr>
        <p:blipFill>
          <a:blip r:embed="rId3">
            <a:extLst>
              <a:ext uri="{28A0092B-C50C-407E-A947-70E740481C1C}">
                <a14:useLocalDpi xmlns:a14="http://schemas.microsoft.com/office/drawing/2010/main" val="0"/>
              </a:ext>
            </a:extLst>
          </a:blip>
          <a:stretch>
            <a:fillRect/>
          </a:stretch>
        </p:blipFill>
        <p:spPr>
          <a:xfrm>
            <a:off x="2927417" y="5584595"/>
            <a:ext cx="2967730" cy="780695"/>
          </a:xfrm>
          <a:prstGeom prst="rect">
            <a:avLst/>
          </a:prstGeom>
        </p:spPr>
      </p:pic>
      <p:sp>
        <p:nvSpPr>
          <p:cNvPr id="17" name="TextBox 16">
            <a:extLst>
              <a:ext uri="{FF2B5EF4-FFF2-40B4-BE49-F238E27FC236}">
                <a16:creationId xmlns:a16="http://schemas.microsoft.com/office/drawing/2014/main" id="{5A8B9597-E309-42B1-BA8C-F3879683D842}"/>
              </a:ext>
            </a:extLst>
          </p:cNvPr>
          <p:cNvSpPr txBox="1"/>
          <p:nvPr/>
        </p:nvSpPr>
        <p:spPr>
          <a:xfrm>
            <a:off x="386555" y="2547891"/>
            <a:ext cx="6919767" cy="1477328"/>
          </a:xfrm>
          <a:prstGeom prst="rect">
            <a:avLst/>
          </a:prstGeom>
          <a:noFill/>
        </p:spPr>
        <p:txBody>
          <a:bodyPr wrap="square" rtlCol="0">
            <a:spAutoFit/>
          </a:bodyPr>
          <a:lstStyle/>
          <a:p>
            <a:br>
              <a:rPr lang="en-US" dirty="0"/>
            </a:br>
            <a:r>
              <a:rPr lang="en-US" b="0" i="0" dirty="0">
                <a:solidFill>
                  <a:srgbClr val="0F0F0F"/>
                </a:solidFill>
                <a:effectLst/>
                <a:latin typeface="Söhne"/>
              </a:rPr>
              <a:t>Key Performance Indicator (KPI) is a way to measure how well something is doing. It's like a score or a number that tells you if you're reaching your goals or doing a good job. KPIs help you track and understand performance in a straightforward and measurable way.</a:t>
            </a:r>
            <a:endParaRPr lang="en-US" dirty="0"/>
          </a:p>
        </p:txBody>
      </p:sp>
      <p:pic>
        <p:nvPicPr>
          <p:cNvPr id="20" name="Picture 19">
            <a:extLst>
              <a:ext uri="{FF2B5EF4-FFF2-40B4-BE49-F238E27FC236}">
                <a16:creationId xmlns:a16="http://schemas.microsoft.com/office/drawing/2014/main" id="{52547416-229C-4D0B-99C2-2BB884DE56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6103" y="1524185"/>
            <a:ext cx="2128423" cy="1209177"/>
          </a:xfrm>
          <a:prstGeom prst="rect">
            <a:avLst/>
          </a:prstGeom>
        </p:spPr>
      </p:pic>
      <p:pic>
        <p:nvPicPr>
          <p:cNvPr id="22" name="Picture 21">
            <a:extLst>
              <a:ext uri="{FF2B5EF4-FFF2-40B4-BE49-F238E27FC236}">
                <a16:creationId xmlns:a16="http://schemas.microsoft.com/office/drawing/2014/main" id="{284B5042-E8EE-4F7E-97CD-B247146C40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4676" y="5487683"/>
            <a:ext cx="1207377" cy="877607"/>
          </a:xfrm>
          <a:prstGeom prst="rect">
            <a:avLst/>
          </a:prstGeom>
        </p:spPr>
      </p:pic>
    </p:spTree>
    <p:extLst>
      <p:ext uri="{BB962C8B-B14F-4D97-AF65-F5344CB8AC3E}">
        <p14:creationId xmlns:p14="http://schemas.microsoft.com/office/powerpoint/2010/main" val="1849921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DC099C-5D67-40A2-AB9A-A81154C704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273" y="2220144"/>
            <a:ext cx="5694766" cy="585200"/>
          </a:xfrm>
          <a:prstGeom prst="rect">
            <a:avLst/>
          </a:prstGeom>
        </p:spPr>
      </p:pic>
      <p:sp>
        <p:nvSpPr>
          <p:cNvPr id="7" name="Rectangle: Rounded Corners 6">
            <a:extLst>
              <a:ext uri="{FF2B5EF4-FFF2-40B4-BE49-F238E27FC236}">
                <a16:creationId xmlns:a16="http://schemas.microsoft.com/office/drawing/2014/main" id="{EBD36385-AC68-4E6A-9B8E-7F9668B71753}"/>
              </a:ext>
            </a:extLst>
          </p:cNvPr>
          <p:cNvSpPr/>
          <p:nvPr/>
        </p:nvSpPr>
        <p:spPr>
          <a:xfrm>
            <a:off x="7264522" y="390617"/>
            <a:ext cx="3595456" cy="101205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98105168-FF81-4030-B9FC-1FB0226F755D}"/>
              </a:ext>
            </a:extLst>
          </p:cNvPr>
          <p:cNvSpPr/>
          <p:nvPr/>
        </p:nvSpPr>
        <p:spPr>
          <a:xfrm>
            <a:off x="7264522" y="1961965"/>
            <a:ext cx="3595456" cy="101205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810B885-D412-4AB0-A360-BE7F87B177DD}"/>
              </a:ext>
            </a:extLst>
          </p:cNvPr>
          <p:cNvPicPr/>
          <p:nvPr/>
        </p:nvPicPr>
        <p:blipFill>
          <a:blip r:embed="rId3">
            <a:extLst>
              <a:ext uri="{28A0092B-C50C-407E-A947-70E740481C1C}">
                <a14:useLocalDpi xmlns:a14="http://schemas.microsoft.com/office/drawing/2010/main" val="0"/>
              </a:ext>
            </a:extLst>
          </a:blip>
          <a:stretch>
            <a:fillRect/>
          </a:stretch>
        </p:blipFill>
        <p:spPr>
          <a:xfrm>
            <a:off x="8277470" y="460618"/>
            <a:ext cx="2526658" cy="853276"/>
          </a:xfrm>
          <a:prstGeom prst="rect">
            <a:avLst/>
          </a:prstGeom>
        </p:spPr>
      </p:pic>
      <p:pic>
        <p:nvPicPr>
          <p:cNvPr id="10" name="Picture 9">
            <a:extLst>
              <a:ext uri="{FF2B5EF4-FFF2-40B4-BE49-F238E27FC236}">
                <a16:creationId xmlns:a16="http://schemas.microsoft.com/office/drawing/2014/main" id="{CF77D2AC-0426-472E-ACA8-C80A659BBE96}"/>
              </a:ext>
            </a:extLst>
          </p:cNvPr>
          <p:cNvPicPr/>
          <p:nvPr/>
        </p:nvPicPr>
        <p:blipFill>
          <a:blip r:embed="rId4">
            <a:extLst>
              <a:ext uri="{28A0092B-C50C-407E-A947-70E740481C1C}">
                <a14:useLocalDpi xmlns:a14="http://schemas.microsoft.com/office/drawing/2010/main" val="0"/>
              </a:ext>
            </a:extLst>
          </a:blip>
          <a:stretch>
            <a:fillRect/>
          </a:stretch>
        </p:blipFill>
        <p:spPr>
          <a:xfrm>
            <a:off x="8386540" y="2050742"/>
            <a:ext cx="2426466" cy="843377"/>
          </a:xfrm>
          <a:prstGeom prst="rect">
            <a:avLst/>
          </a:prstGeom>
        </p:spPr>
      </p:pic>
      <p:pic>
        <p:nvPicPr>
          <p:cNvPr id="12" name="Picture 11">
            <a:extLst>
              <a:ext uri="{FF2B5EF4-FFF2-40B4-BE49-F238E27FC236}">
                <a16:creationId xmlns:a16="http://schemas.microsoft.com/office/drawing/2014/main" id="{081B563B-CCB6-404F-8EEF-4D513223AD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273" y="3835152"/>
            <a:ext cx="5694766" cy="585199"/>
          </a:xfrm>
          <a:prstGeom prst="rect">
            <a:avLst/>
          </a:prstGeom>
        </p:spPr>
      </p:pic>
      <p:sp>
        <p:nvSpPr>
          <p:cNvPr id="13" name="Rectangle: Rounded Corners 12">
            <a:extLst>
              <a:ext uri="{FF2B5EF4-FFF2-40B4-BE49-F238E27FC236}">
                <a16:creationId xmlns:a16="http://schemas.microsoft.com/office/drawing/2014/main" id="{95BA2B39-4665-4D50-B284-829DA4EA174E}"/>
              </a:ext>
            </a:extLst>
          </p:cNvPr>
          <p:cNvSpPr/>
          <p:nvPr/>
        </p:nvSpPr>
        <p:spPr>
          <a:xfrm>
            <a:off x="7264522" y="3738951"/>
            <a:ext cx="3595456" cy="99284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18F4AEB-A909-4EFC-A2C5-C4589EFC8F8E}"/>
              </a:ext>
            </a:extLst>
          </p:cNvPr>
          <p:cNvSpPr/>
          <p:nvPr/>
        </p:nvSpPr>
        <p:spPr>
          <a:xfrm>
            <a:off x="7257122" y="5523431"/>
            <a:ext cx="3595456" cy="8561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A76D71E3-0EA3-4653-B65C-AD3F9E19FD72}"/>
              </a:ext>
            </a:extLst>
          </p:cNvPr>
          <p:cNvPicPr/>
          <p:nvPr/>
        </p:nvPicPr>
        <p:blipFill>
          <a:blip r:embed="rId6">
            <a:extLst>
              <a:ext uri="{28A0092B-C50C-407E-A947-70E740481C1C}">
                <a14:useLocalDpi xmlns:a14="http://schemas.microsoft.com/office/drawing/2010/main" val="0"/>
              </a:ext>
            </a:extLst>
          </a:blip>
          <a:stretch>
            <a:fillRect/>
          </a:stretch>
        </p:blipFill>
        <p:spPr>
          <a:xfrm>
            <a:off x="8318412" y="3835152"/>
            <a:ext cx="2494594" cy="798992"/>
          </a:xfrm>
          <a:prstGeom prst="rect">
            <a:avLst/>
          </a:prstGeom>
        </p:spPr>
      </p:pic>
      <p:pic>
        <p:nvPicPr>
          <p:cNvPr id="16" name="Picture 15">
            <a:extLst>
              <a:ext uri="{FF2B5EF4-FFF2-40B4-BE49-F238E27FC236}">
                <a16:creationId xmlns:a16="http://schemas.microsoft.com/office/drawing/2014/main" id="{F50065AC-869E-47DB-801A-7234AAD7F772}"/>
              </a:ext>
            </a:extLst>
          </p:cNvPr>
          <p:cNvPicPr/>
          <p:nvPr/>
        </p:nvPicPr>
        <p:blipFill>
          <a:blip r:embed="rId7">
            <a:extLst>
              <a:ext uri="{28A0092B-C50C-407E-A947-70E740481C1C}">
                <a14:useLocalDpi xmlns:a14="http://schemas.microsoft.com/office/drawing/2010/main" val="0"/>
              </a:ext>
            </a:extLst>
          </a:blip>
          <a:stretch>
            <a:fillRect/>
          </a:stretch>
        </p:blipFill>
        <p:spPr>
          <a:xfrm>
            <a:off x="8309534" y="5575176"/>
            <a:ext cx="2494594" cy="745726"/>
          </a:xfrm>
          <a:prstGeom prst="rect">
            <a:avLst/>
          </a:prstGeom>
        </p:spPr>
      </p:pic>
      <p:pic>
        <p:nvPicPr>
          <p:cNvPr id="20" name="Picture 19">
            <a:extLst>
              <a:ext uri="{FF2B5EF4-FFF2-40B4-BE49-F238E27FC236}">
                <a16:creationId xmlns:a16="http://schemas.microsoft.com/office/drawing/2014/main" id="{B04EFA24-85B4-4096-9436-1A2B3A365C5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53806" y="1950065"/>
            <a:ext cx="985762" cy="992847"/>
          </a:xfrm>
          <a:prstGeom prst="rect">
            <a:avLst/>
          </a:prstGeom>
        </p:spPr>
      </p:pic>
      <p:pic>
        <p:nvPicPr>
          <p:cNvPr id="22" name="Picture 21">
            <a:extLst>
              <a:ext uri="{FF2B5EF4-FFF2-40B4-BE49-F238E27FC236}">
                <a16:creationId xmlns:a16="http://schemas.microsoft.com/office/drawing/2014/main" id="{439BF282-6F56-4CE5-BEF8-F979D370079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25559" y="3734545"/>
            <a:ext cx="1083975" cy="1023885"/>
          </a:xfrm>
          <a:prstGeom prst="rect">
            <a:avLst/>
          </a:prstGeom>
        </p:spPr>
      </p:pic>
      <p:pic>
        <p:nvPicPr>
          <p:cNvPr id="24" name="Picture 23">
            <a:extLst>
              <a:ext uri="{FF2B5EF4-FFF2-40B4-BE49-F238E27FC236}">
                <a16:creationId xmlns:a16="http://schemas.microsoft.com/office/drawing/2014/main" id="{EB0EE30E-703A-4F40-A2A8-A52C32BC3B9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53806" y="432615"/>
            <a:ext cx="867814" cy="899536"/>
          </a:xfrm>
          <a:prstGeom prst="rect">
            <a:avLst/>
          </a:prstGeom>
        </p:spPr>
      </p:pic>
      <p:pic>
        <p:nvPicPr>
          <p:cNvPr id="26" name="Picture 25">
            <a:extLst>
              <a:ext uri="{FF2B5EF4-FFF2-40B4-BE49-F238E27FC236}">
                <a16:creationId xmlns:a16="http://schemas.microsoft.com/office/drawing/2014/main" id="{31F7D350-844D-4BDD-8FB2-3D96B3680DB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53807" y="5584054"/>
            <a:ext cx="867814" cy="736847"/>
          </a:xfrm>
          <a:prstGeom prst="rect">
            <a:avLst/>
          </a:prstGeom>
        </p:spPr>
      </p:pic>
      <p:pic>
        <p:nvPicPr>
          <p:cNvPr id="11" name="Picture 10">
            <a:extLst>
              <a:ext uri="{FF2B5EF4-FFF2-40B4-BE49-F238E27FC236}">
                <a16:creationId xmlns:a16="http://schemas.microsoft.com/office/drawing/2014/main" id="{4AD04B7F-8EB8-45C9-A8AF-5A8EC0A7CF3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3273" y="5584054"/>
            <a:ext cx="5694766" cy="652236"/>
          </a:xfrm>
          <a:prstGeom prst="rect">
            <a:avLst/>
          </a:prstGeom>
        </p:spPr>
      </p:pic>
      <p:pic>
        <p:nvPicPr>
          <p:cNvPr id="19" name="Picture 18">
            <a:extLst>
              <a:ext uri="{FF2B5EF4-FFF2-40B4-BE49-F238E27FC236}">
                <a16:creationId xmlns:a16="http://schemas.microsoft.com/office/drawing/2014/main" id="{51EFF0EE-28A4-4C42-A579-5EE4C2621AC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53273" y="520345"/>
            <a:ext cx="5694766" cy="585200"/>
          </a:xfrm>
          <a:prstGeom prst="rect">
            <a:avLst/>
          </a:prstGeom>
        </p:spPr>
      </p:pic>
    </p:spTree>
    <p:extLst>
      <p:ext uri="{BB962C8B-B14F-4D97-AF65-F5344CB8AC3E}">
        <p14:creationId xmlns:p14="http://schemas.microsoft.com/office/powerpoint/2010/main" val="10604830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BE11E73E-64E0-4B0F-A492-9B20A05D7D51}"/>
              </a:ext>
            </a:extLst>
          </p:cNvPr>
          <p:cNvSpPr/>
          <p:nvPr/>
        </p:nvSpPr>
        <p:spPr>
          <a:xfrm>
            <a:off x="8007658" y="665825"/>
            <a:ext cx="2787589" cy="23880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AFF3865B-CD68-47AB-A58F-D7842AFD3DCD}"/>
              </a:ext>
            </a:extLst>
          </p:cNvPr>
          <p:cNvSpPr/>
          <p:nvPr/>
        </p:nvSpPr>
        <p:spPr>
          <a:xfrm>
            <a:off x="266330" y="315578"/>
            <a:ext cx="4838330" cy="5232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Trends and percentage of sales</a:t>
            </a:r>
          </a:p>
        </p:txBody>
      </p:sp>
      <p:pic>
        <p:nvPicPr>
          <p:cNvPr id="9" name="Picture 8">
            <a:extLst>
              <a:ext uri="{FF2B5EF4-FFF2-40B4-BE49-F238E27FC236}">
                <a16:creationId xmlns:a16="http://schemas.microsoft.com/office/drawing/2014/main" id="{42634469-5490-4BEE-A8A1-2212CC951F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330" y="4496244"/>
            <a:ext cx="6111770" cy="1398528"/>
          </a:xfrm>
          <a:prstGeom prst="rect">
            <a:avLst/>
          </a:prstGeom>
        </p:spPr>
      </p:pic>
      <p:pic>
        <p:nvPicPr>
          <p:cNvPr id="11" name="Picture 10">
            <a:extLst>
              <a:ext uri="{FF2B5EF4-FFF2-40B4-BE49-F238E27FC236}">
                <a16:creationId xmlns:a16="http://schemas.microsoft.com/office/drawing/2014/main" id="{8DA0F000-8DF2-4120-A760-586FD71999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330" y="1500621"/>
            <a:ext cx="6111770" cy="1260630"/>
          </a:xfrm>
          <a:prstGeom prst="rect">
            <a:avLst/>
          </a:prstGeom>
        </p:spPr>
      </p:pic>
      <p:sp>
        <p:nvSpPr>
          <p:cNvPr id="5" name="TextBox 4">
            <a:extLst>
              <a:ext uri="{FF2B5EF4-FFF2-40B4-BE49-F238E27FC236}">
                <a16:creationId xmlns:a16="http://schemas.microsoft.com/office/drawing/2014/main" id="{7F58BDB3-8CAD-4A70-9BAF-7555C5C4D1FA}"/>
              </a:ext>
            </a:extLst>
          </p:cNvPr>
          <p:cNvSpPr txBox="1"/>
          <p:nvPr/>
        </p:nvSpPr>
        <p:spPr>
          <a:xfrm>
            <a:off x="177554" y="1452372"/>
            <a:ext cx="2876366" cy="369332"/>
          </a:xfrm>
          <a:prstGeom prst="rect">
            <a:avLst/>
          </a:prstGeom>
          <a:noFill/>
        </p:spPr>
        <p:txBody>
          <a:bodyPr wrap="square" rtlCol="0">
            <a:spAutoFit/>
          </a:bodyPr>
          <a:lstStyle/>
          <a:p>
            <a:r>
              <a:rPr lang="en-US" dirty="0">
                <a:solidFill>
                  <a:srgbClr val="FFFF00"/>
                </a:solidFill>
                <a:latin typeface="Arial" panose="020B0604020202020204" pitchFamily="34" charset="0"/>
                <a:cs typeface="Arial" panose="020B0604020202020204" pitchFamily="34" charset="0"/>
              </a:rPr>
              <a:t>Top 5 year by total Orders</a:t>
            </a:r>
          </a:p>
        </p:txBody>
      </p:sp>
      <p:sp>
        <p:nvSpPr>
          <p:cNvPr id="12" name="TextBox 11">
            <a:extLst>
              <a:ext uri="{FF2B5EF4-FFF2-40B4-BE49-F238E27FC236}">
                <a16:creationId xmlns:a16="http://schemas.microsoft.com/office/drawing/2014/main" id="{7E053612-A1B1-41DD-8F11-128C0CF23AD6}"/>
              </a:ext>
            </a:extLst>
          </p:cNvPr>
          <p:cNvSpPr txBox="1"/>
          <p:nvPr/>
        </p:nvSpPr>
        <p:spPr>
          <a:xfrm>
            <a:off x="177554" y="4423151"/>
            <a:ext cx="3471168" cy="369332"/>
          </a:xfrm>
          <a:prstGeom prst="rect">
            <a:avLst/>
          </a:prstGeom>
          <a:noFill/>
        </p:spPr>
        <p:txBody>
          <a:bodyPr wrap="square" rtlCol="0">
            <a:spAutoFit/>
          </a:bodyPr>
          <a:lstStyle/>
          <a:p>
            <a:r>
              <a:rPr lang="en-US" dirty="0">
                <a:solidFill>
                  <a:srgbClr val="FFFF00"/>
                </a:solidFill>
                <a:latin typeface="Arial" panose="020B0604020202020204" pitchFamily="34" charset="0"/>
                <a:cs typeface="Arial" panose="020B0604020202020204" pitchFamily="34" charset="0"/>
              </a:rPr>
              <a:t>Bottom 5 year by total Orders</a:t>
            </a:r>
          </a:p>
        </p:txBody>
      </p:sp>
      <p:pic>
        <p:nvPicPr>
          <p:cNvPr id="13" name="Picture 12">
            <a:extLst>
              <a:ext uri="{FF2B5EF4-FFF2-40B4-BE49-F238E27FC236}">
                <a16:creationId xmlns:a16="http://schemas.microsoft.com/office/drawing/2014/main" id="{85AC8596-6C3A-442E-AD87-D0ED67F0E077}"/>
              </a:ext>
            </a:extLst>
          </p:cNvPr>
          <p:cNvPicPr/>
          <p:nvPr/>
        </p:nvPicPr>
        <p:blipFill>
          <a:blip r:embed="rId4">
            <a:extLst>
              <a:ext uri="{28A0092B-C50C-407E-A947-70E740481C1C}">
                <a14:useLocalDpi xmlns:a14="http://schemas.microsoft.com/office/drawing/2010/main" val="0"/>
              </a:ext>
            </a:extLst>
          </a:blip>
          <a:stretch>
            <a:fillRect/>
          </a:stretch>
        </p:blipFill>
        <p:spPr>
          <a:xfrm>
            <a:off x="8109751" y="838798"/>
            <a:ext cx="2583401" cy="2006354"/>
          </a:xfrm>
          <a:prstGeom prst="rect">
            <a:avLst/>
          </a:prstGeom>
        </p:spPr>
      </p:pic>
      <p:sp>
        <p:nvSpPr>
          <p:cNvPr id="17" name="Rectangle: Rounded Corners 16">
            <a:extLst>
              <a:ext uri="{FF2B5EF4-FFF2-40B4-BE49-F238E27FC236}">
                <a16:creationId xmlns:a16="http://schemas.microsoft.com/office/drawing/2014/main" id="{7D1353E4-2046-47AE-AA31-24E1490388C8}"/>
              </a:ext>
            </a:extLst>
          </p:cNvPr>
          <p:cNvSpPr/>
          <p:nvPr/>
        </p:nvSpPr>
        <p:spPr>
          <a:xfrm>
            <a:off x="8007656" y="3804083"/>
            <a:ext cx="2787589" cy="23880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F978CF0-FD53-429D-8317-A0FA83D97AAB}"/>
              </a:ext>
            </a:extLst>
          </p:cNvPr>
          <p:cNvPicPr/>
          <p:nvPr/>
        </p:nvPicPr>
        <p:blipFill>
          <a:blip r:embed="rId5">
            <a:extLst>
              <a:ext uri="{28A0092B-C50C-407E-A947-70E740481C1C}">
                <a14:useLocalDpi xmlns:a14="http://schemas.microsoft.com/office/drawing/2010/main" val="0"/>
              </a:ext>
            </a:extLst>
          </a:blip>
          <a:stretch>
            <a:fillRect/>
          </a:stretch>
        </p:blipFill>
        <p:spPr>
          <a:xfrm>
            <a:off x="8155580" y="3932737"/>
            <a:ext cx="2491740" cy="2130784"/>
          </a:xfrm>
          <a:prstGeom prst="rect">
            <a:avLst/>
          </a:prstGeom>
        </p:spPr>
      </p:pic>
    </p:spTree>
    <p:extLst>
      <p:ext uri="{BB962C8B-B14F-4D97-AF65-F5344CB8AC3E}">
        <p14:creationId xmlns:p14="http://schemas.microsoft.com/office/powerpoint/2010/main" val="94429362"/>
      </p:ext>
    </p:extLst>
  </p:cSld>
  <p:clrMapOvr>
    <a:masterClrMapping/>
  </p:clrMapOvr>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docProps/app.xml><?xml version="1.0" encoding="utf-8"?>
<Properties xmlns="http://schemas.openxmlformats.org/officeDocument/2006/extended-properties" xmlns:vt="http://schemas.openxmlformats.org/officeDocument/2006/docPropsVTypes">
  <Template>Integral</Template>
  <TotalTime>818</TotalTime>
  <Words>1058</Words>
  <Application>Microsoft Office PowerPoint</Application>
  <PresentationFormat>Widescreen</PresentationFormat>
  <Paragraphs>110</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Corbel</vt:lpstr>
      <vt:lpstr>Segoe UI</vt:lpstr>
      <vt:lpstr>Söhne</vt:lpstr>
      <vt:lpstr>Wingdings</vt:lpstr>
      <vt:lpstr>Basis</vt:lpstr>
      <vt:lpstr>WELCOME TO MYSQL PRESENTATION WITH PIZZA SALES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Rohit parmar</dc:creator>
  <cp:lastModifiedBy>Rohit parmar</cp:lastModifiedBy>
  <cp:revision>58</cp:revision>
  <dcterms:created xsi:type="dcterms:W3CDTF">2023-11-20T01:09:01Z</dcterms:created>
  <dcterms:modified xsi:type="dcterms:W3CDTF">2023-12-07T02:03:14Z</dcterms:modified>
</cp:coreProperties>
</file>